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ppt/tags/tag8.xml" ContentType="application/vnd.openxmlformats-officedocument.presentationml.tags+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tags/tag10.xml" ContentType="application/vnd.openxmlformats-officedocument.presentationml.tags+xml"/>
  <Override PartName="/ppt/notesSlides/notesSlide12.xml" ContentType="application/vnd.openxmlformats-officedocument.presentationml.notesSlide+xml"/>
  <Override PartName="/ppt/tags/tag11.xml" ContentType="application/vnd.openxmlformats-officedocument.presentationml.tags+xml"/>
  <Override PartName="/ppt/notesSlides/notesSlide13.xml" ContentType="application/vnd.openxmlformats-officedocument.presentationml.notesSlide+xml"/>
  <Override PartName="/ppt/tags/tag12.xml" ContentType="application/vnd.openxmlformats-officedocument.presentationml.tags+xml"/>
  <Override PartName="/ppt/notesSlides/notesSlide14.xml" ContentType="application/vnd.openxmlformats-officedocument.presentationml.notesSlide+xml"/>
  <Override PartName="/ppt/tags/tag13.xml" ContentType="application/vnd.openxmlformats-officedocument.presentationml.tags+xml"/>
  <Override PartName="/ppt/notesSlides/notesSlide15.xml" ContentType="application/vnd.openxmlformats-officedocument.presentationml.notesSlide+xml"/>
  <Override PartName="/ppt/tags/tag14.xml" ContentType="application/vnd.openxmlformats-officedocument.presentationml.tags+xml"/>
  <Override PartName="/ppt/notesSlides/notesSlide16.xml" ContentType="application/vnd.openxmlformats-officedocument.presentationml.notesSlide+xml"/>
  <Override PartName="/ppt/tags/tag15.xml" ContentType="application/vnd.openxmlformats-officedocument.presentationml.tags+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62" r:id="rId5"/>
    <p:sldId id="269" r:id="rId6"/>
    <p:sldId id="281" r:id="rId7"/>
    <p:sldId id="328" r:id="rId8"/>
    <p:sldId id="320" r:id="rId9"/>
    <p:sldId id="323" r:id="rId10"/>
    <p:sldId id="282" r:id="rId11"/>
    <p:sldId id="307" r:id="rId12"/>
    <p:sldId id="314" r:id="rId13"/>
    <p:sldId id="310" r:id="rId14"/>
    <p:sldId id="308" r:id="rId15"/>
    <p:sldId id="325" r:id="rId16"/>
    <p:sldId id="322" r:id="rId17"/>
    <p:sldId id="327" r:id="rId18"/>
    <p:sldId id="316" r:id="rId19"/>
    <p:sldId id="317" r:id="rId20"/>
    <p:sldId id="319" r:id="rId21"/>
    <p:sldId id="266"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0232"/>
    <a:srgbClr val="FB93EC"/>
    <a:srgbClr val="A86E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21A5A8-5A53-40B2-9554-E9DB784700AE}" v="19" dt="2021-11-01T19:29:24.6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70" autoAdjust="0"/>
  </p:normalViewPr>
  <p:slideViewPr>
    <p:cSldViewPr>
      <p:cViewPr varScale="1">
        <p:scale>
          <a:sx n="68" d="100"/>
          <a:sy n="68" d="100"/>
        </p:scale>
        <p:origin x="1234" y="6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ora, Neha" userId="96fc24be-91b7-4a8a-9d02-9792a32ea574" providerId="ADAL" clId="{AD21A5A8-5A53-40B2-9554-E9DB784700AE}"/>
    <pc:docChg chg="undo custSel addSld delSld modSld">
      <pc:chgData name="Arora, Neha" userId="96fc24be-91b7-4a8a-9d02-9792a32ea574" providerId="ADAL" clId="{AD21A5A8-5A53-40B2-9554-E9DB784700AE}" dt="2021-11-01T19:43:02.982" v="186" actId="208"/>
      <pc:docMkLst>
        <pc:docMk/>
      </pc:docMkLst>
      <pc:sldChg chg="modSp mod">
        <pc:chgData name="Arora, Neha" userId="96fc24be-91b7-4a8a-9d02-9792a32ea574" providerId="ADAL" clId="{AD21A5A8-5A53-40B2-9554-E9DB784700AE}" dt="2021-11-01T19:11:46.759" v="0" actId="207"/>
        <pc:sldMkLst>
          <pc:docMk/>
          <pc:sldMk cId="822893131" sldId="262"/>
        </pc:sldMkLst>
        <pc:spChg chg="mod">
          <ac:chgData name="Arora, Neha" userId="96fc24be-91b7-4a8a-9d02-9792a32ea574" providerId="ADAL" clId="{AD21A5A8-5A53-40B2-9554-E9DB784700AE}" dt="2021-11-01T19:11:46.759" v="0" actId="207"/>
          <ac:spMkLst>
            <pc:docMk/>
            <pc:sldMk cId="822893131" sldId="262"/>
            <ac:spMk id="11" creationId="{00000000-0000-0000-0000-000000000000}"/>
          </ac:spMkLst>
        </pc:spChg>
      </pc:sldChg>
      <pc:sldChg chg="modSp mod">
        <pc:chgData name="Arora, Neha" userId="96fc24be-91b7-4a8a-9d02-9792a32ea574" providerId="ADAL" clId="{AD21A5A8-5A53-40B2-9554-E9DB784700AE}" dt="2021-11-01T19:30:33.755" v="99" actId="20577"/>
        <pc:sldMkLst>
          <pc:docMk/>
          <pc:sldMk cId="804138852" sldId="266"/>
        </pc:sldMkLst>
        <pc:spChg chg="mod">
          <ac:chgData name="Arora, Neha" userId="96fc24be-91b7-4a8a-9d02-9792a32ea574" providerId="ADAL" clId="{AD21A5A8-5A53-40B2-9554-E9DB784700AE}" dt="2021-11-01T19:30:33.755" v="99" actId="20577"/>
          <ac:spMkLst>
            <pc:docMk/>
            <pc:sldMk cId="804138852" sldId="266"/>
            <ac:spMk id="2" creationId="{00000000-0000-0000-0000-000000000000}"/>
          </ac:spMkLst>
        </pc:spChg>
      </pc:sldChg>
      <pc:sldChg chg="addSp delSp modSp mod modNotesTx">
        <pc:chgData name="Arora, Neha" userId="96fc24be-91b7-4a8a-9d02-9792a32ea574" providerId="ADAL" clId="{AD21A5A8-5A53-40B2-9554-E9DB784700AE}" dt="2021-11-01T19:13:06.474" v="36" actId="22"/>
        <pc:sldMkLst>
          <pc:docMk/>
          <pc:sldMk cId="2961531927" sldId="269"/>
        </pc:sldMkLst>
        <pc:spChg chg="mod">
          <ac:chgData name="Arora, Neha" userId="96fc24be-91b7-4a8a-9d02-9792a32ea574" providerId="ADAL" clId="{AD21A5A8-5A53-40B2-9554-E9DB784700AE}" dt="2021-11-01T19:12:31.990" v="32" actId="20577"/>
          <ac:spMkLst>
            <pc:docMk/>
            <pc:sldMk cId="2961531927" sldId="269"/>
            <ac:spMk id="2" creationId="{00000000-0000-0000-0000-000000000000}"/>
          </ac:spMkLst>
        </pc:spChg>
        <pc:spChg chg="mod">
          <ac:chgData name="Arora, Neha" userId="96fc24be-91b7-4a8a-9d02-9792a32ea574" providerId="ADAL" clId="{AD21A5A8-5A53-40B2-9554-E9DB784700AE}" dt="2021-11-01T19:12:19.468" v="29" actId="20577"/>
          <ac:spMkLst>
            <pc:docMk/>
            <pc:sldMk cId="2961531927" sldId="269"/>
            <ac:spMk id="3" creationId="{00000000-0000-0000-0000-000000000000}"/>
          </ac:spMkLst>
        </pc:spChg>
        <pc:spChg chg="add del">
          <ac:chgData name="Arora, Neha" userId="96fc24be-91b7-4a8a-9d02-9792a32ea574" providerId="ADAL" clId="{AD21A5A8-5A53-40B2-9554-E9DB784700AE}" dt="2021-11-01T19:13:06.474" v="36" actId="22"/>
          <ac:spMkLst>
            <pc:docMk/>
            <pc:sldMk cId="2961531927" sldId="269"/>
            <ac:spMk id="5" creationId="{BD3FFD71-F71B-4A8B-840E-C584E13400BB}"/>
          </ac:spMkLst>
        </pc:spChg>
      </pc:sldChg>
      <pc:sldChg chg="modSp new del mod">
        <pc:chgData name="Arora, Neha" userId="96fc24be-91b7-4a8a-9d02-9792a32ea574" providerId="ADAL" clId="{AD21A5A8-5A53-40B2-9554-E9DB784700AE}" dt="2021-11-01T19:14:34.378" v="55" actId="47"/>
        <pc:sldMkLst>
          <pc:docMk/>
          <pc:sldMk cId="2557390550" sldId="270"/>
        </pc:sldMkLst>
        <pc:spChg chg="mod">
          <ac:chgData name="Arora, Neha" userId="96fc24be-91b7-4a8a-9d02-9792a32ea574" providerId="ADAL" clId="{AD21A5A8-5A53-40B2-9554-E9DB784700AE}" dt="2021-11-01T19:13:15.203" v="38"/>
          <ac:spMkLst>
            <pc:docMk/>
            <pc:sldMk cId="2557390550" sldId="270"/>
            <ac:spMk id="2" creationId="{E715AD7B-B505-4A87-9721-045B4C6F387E}"/>
          </ac:spMkLst>
        </pc:spChg>
      </pc:sldChg>
      <pc:sldChg chg="addSp delSp modSp add mod">
        <pc:chgData name="Arora, Neha" userId="96fc24be-91b7-4a8a-9d02-9792a32ea574" providerId="ADAL" clId="{AD21A5A8-5A53-40B2-9554-E9DB784700AE}" dt="2021-11-01T19:42:57.303" v="185" actId="208"/>
        <pc:sldMkLst>
          <pc:docMk/>
          <pc:sldMk cId="613439049" sldId="281"/>
        </pc:sldMkLst>
        <pc:spChg chg="del">
          <ac:chgData name="Arora, Neha" userId="96fc24be-91b7-4a8a-9d02-9792a32ea574" providerId="ADAL" clId="{AD21A5A8-5A53-40B2-9554-E9DB784700AE}" dt="2021-11-01T19:13:32.149" v="40" actId="478"/>
          <ac:spMkLst>
            <pc:docMk/>
            <pc:sldMk cId="613439049" sldId="281"/>
            <ac:spMk id="4" creationId="{00000000-0000-0000-0000-000000000000}"/>
          </ac:spMkLst>
        </pc:spChg>
        <pc:spChg chg="add del">
          <ac:chgData name="Arora, Neha" userId="96fc24be-91b7-4a8a-9d02-9792a32ea574" providerId="ADAL" clId="{AD21A5A8-5A53-40B2-9554-E9DB784700AE}" dt="2021-11-01T19:14:26.490" v="53" actId="478"/>
          <ac:spMkLst>
            <pc:docMk/>
            <pc:sldMk cId="613439049" sldId="281"/>
            <ac:spMk id="10" creationId="{00000000-0000-0000-0000-000000000000}"/>
          </ac:spMkLst>
        </pc:spChg>
        <pc:spChg chg="add del mod">
          <ac:chgData name="Arora, Neha" userId="96fc24be-91b7-4a8a-9d02-9792a32ea574" providerId="ADAL" clId="{AD21A5A8-5A53-40B2-9554-E9DB784700AE}" dt="2021-11-01T19:42:57.303" v="185" actId="208"/>
          <ac:spMkLst>
            <pc:docMk/>
            <pc:sldMk cId="613439049" sldId="281"/>
            <ac:spMk id="11" creationId="{00000000-0000-0000-0000-000000000000}"/>
          </ac:spMkLst>
        </pc:spChg>
      </pc:sldChg>
      <pc:sldChg chg="delSp modSp mod">
        <pc:chgData name="Arora, Neha" userId="96fc24be-91b7-4a8a-9d02-9792a32ea574" providerId="ADAL" clId="{AD21A5A8-5A53-40B2-9554-E9DB784700AE}" dt="2021-11-01T19:41:33.542" v="170" actId="3062"/>
        <pc:sldMkLst>
          <pc:docMk/>
          <pc:sldMk cId="4231883238" sldId="282"/>
        </pc:sldMkLst>
        <pc:spChg chg="del">
          <ac:chgData name="Arora, Neha" userId="96fc24be-91b7-4a8a-9d02-9792a32ea574" providerId="ADAL" clId="{AD21A5A8-5A53-40B2-9554-E9DB784700AE}" dt="2021-11-01T19:15:37.406" v="64" actId="478"/>
          <ac:spMkLst>
            <pc:docMk/>
            <pc:sldMk cId="4231883238" sldId="282"/>
            <ac:spMk id="4" creationId="{00000000-0000-0000-0000-000000000000}"/>
          </ac:spMkLst>
        </pc:spChg>
        <pc:spChg chg="del">
          <ac:chgData name="Arora, Neha" userId="96fc24be-91b7-4a8a-9d02-9792a32ea574" providerId="ADAL" clId="{AD21A5A8-5A53-40B2-9554-E9DB784700AE}" dt="2021-11-01T19:15:34.385" v="63" actId="478"/>
          <ac:spMkLst>
            <pc:docMk/>
            <pc:sldMk cId="4231883238" sldId="282"/>
            <ac:spMk id="10" creationId="{00000000-0000-0000-0000-000000000000}"/>
          </ac:spMkLst>
        </pc:spChg>
        <pc:spChg chg="mod">
          <ac:chgData name="Arora, Neha" userId="96fc24be-91b7-4a8a-9d02-9792a32ea574" providerId="ADAL" clId="{AD21A5A8-5A53-40B2-9554-E9DB784700AE}" dt="2021-11-01T19:41:33.542" v="170" actId="3062"/>
          <ac:spMkLst>
            <pc:docMk/>
            <pc:sldMk cId="4231883238" sldId="282"/>
            <ac:spMk id="11" creationId="{00000000-0000-0000-0000-000000000000}"/>
          </ac:spMkLst>
        </pc:spChg>
      </pc:sldChg>
      <pc:sldChg chg="del">
        <pc:chgData name="Arora, Neha" userId="96fc24be-91b7-4a8a-9d02-9792a32ea574" providerId="ADAL" clId="{AD21A5A8-5A53-40B2-9554-E9DB784700AE}" dt="2021-11-01T19:30:20.143" v="96" actId="2696"/>
        <pc:sldMkLst>
          <pc:docMk/>
          <pc:sldMk cId="422022559" sldId="284"/>
        </pc:sldMkLst>
      </pc:sldChg>
      <pc:sldChg chg="delSp modSp mod">
        <pc:chgData name="Arora, Neha" userId="96fc24be-91b7-4a8a-9d02-9792a32ea574" providerId="ADAL" clId="{AD21A5A8-5A53-40B2-9554-E9DB784700AE}" dt="2021-11-01T19:41:14.137" v="165" actId="113"/>
        <pc:sldMkLst>
          <pc:docMk/>
          <pc:sldMk cId="2559991045" sldId="307"/>
        </pc:sldMkLst>
        <pc:spChg chg="del">
          <ac:chgData name="Arora, Neha" userId="96fc24be-91b7-4a8a-9d02-9792a32ea574" providerId="ADAL" clId="{AD21A5A8-5A53-40B2-9554-E9DB784700AE}" dt="2021-11-01T19:24:10.078" v="66" actId="478"/>
          <ac:spMkLst>
            <pc:docMk/>
            <pc:sldMk cId="2559991045" sldId="307"/>
            <ac:spMk id="4" creationId="{00000000-0000-0000-0000-000000000000}"/>
          </ac:spMkLst>
        </pc:spChg>
        <pc:spChg chg="del">
          <ac:chgData name="Arora, Neha" userId="96fc24be-91b7-4a8a-9d02-9792a32ea574" providerId="ADAL" clId="{AD21A5A8-5A53-40B2-9554-E9DB784700AE}" dt="2021-11-01T19:24:07.228" v="65" actId="478"/>
          <ac:spMkLst>
            <pc:docMk/>
            <pc:sldMk cId="2559991045" sldId="307"/>
            <ac:spMk id="10" creationId="{00000000-0000-0000-0000-000000000000}"/>
          </ac:spMkLst>
        </pc:spChg>
        <pc:spChg chg="mod">
          <ac:chgData name="Arora, Neha" userId="96fc24be-91b7-4a8a-9d02-9792a32ea574" providerId="ADAL" clId="{AD21A5A8-5A53-40B2-9554-E9DB784700AE}" dt="2021-11-01T19:41:14.137" v="165" actId="113"/>
          <ac:spMkLst>
            <pc:docMk/>
            <pc:sldMk cId="2559991045" sldId="307"/>
            <ac:spMk id="11" creationId="{00000000-0000-0000-0000-000000000000}"/>
          </ac:spMkLst>
        </pc:spChg>
      </pc:sldChg>
      <pc:sldChg chg="delSp modSp mod">
        <pc:chgData name="Arora, Neha" userId="96fc24be-91b7-4a8a-9d02-9792a32ea574" providerId="ADAL" clId="{AD21A5A8-5A53-40B2-9554-E9DB784700AE}" dt="2021-11-01T19:39:07.012" v="138" actId="208"/>
        <pc:sldMkLst>
          <pc:docMk/>
          <pc:sldMk cId="2025688494" sldId="308"/>
        </pc:sldMkLst>
        <pc:spChg chg="del">
          <ac:chgData name="Arora, Neha" userId="96fc24be-91b7-4a8a-9d02-9792a32ea574" providerId="ADAL" clId="{AD21A5A8-5A53-40B2-9554-E9DB784700AE}" dt="2021-11-01T19:27:13.787" v="72" actId="478"/>
          <ac:spMkLst>
            <pc:docMk/>
            <pc:sldMk cId="2025688494" sldId="308"/>
            <ac:spMk id="4" creationId="{00000000-0000-0000-0000-000000000000}"/>
          </ac:spMkLst>
        </pc:spChg>
        <pc:spChg chg="del">
          <ac:chgData name="Arora, Neha" userId="96fc24be-91b7-4a8a-9d02-9792a32ea574" providerId="ADAL" clId="{AD21A5A8-5A53-40B2-9554-E9DB784700AE}" dt="2021-11-01T19:27:09.364" v="71" actId="478"/>
          <ac:spMkLst>
            <pc:docMk/>
            <pc:sldMk cId="2025688494" sldId="308"/>
            <ac:spMk id="10" creationId="{00000000-0000-0000-0000-000000000000}"/>
          </ac:spMkLst>
        </pc:spChg>
        <pc:spChg chg="mod">
          <ac:chgData name="Arora, Neha" userId="96fc24be-91b7-4a8a-9d02-9792a32ea574" providerId="ADAL" clId="{AD21A5A8-5A53-40B2-9554-E9DB784700AE}" dt="2021-11-01T19:39:07.012" v="138" actId="208"/>
          <ac:spMkLst>
            <pc:docMk/>
            <pc:sldMk cId="2025688494" sldId="308"/>
            <ac:spMk id="11" creationId="{00000000-0000-0000-0000-000000000000}"/>
          </ac:spMkLst>
        </pc:spChg>
      </pc:sldChg>
      <pc:sldChg chg="delSp modSp mod">
        <pc:chgData name="Arora, Neha" userId="96fc24be-91b7-4a8a-9d02-9792a32ea574" providerId="ADAL" clId="{AD21A5A8-5A53-40B2-9554-E9DB784700AE}" dt="2021-11-01T19:40:09.366" v="150" actId="208"/>
        <pc:sldMkLst>
          <pc:docMk/>
          <pc:sldMk cId="1825313664" sldId="310"/>
        </pc:sldMkLst>
        <pc:spChg chg="del">
          <ac:chgData name="Arora, Neha" userId="96fc24be-91b7-4a8a-9d02-9792a32ea574" providerId="ADAL" clId="{AD21A5A8-5A53-40B2-9554-E9DB784700AE}" dt="2021-11-01T19:24:32.766" v="70" actId="478"/>
          <ac:spMkLst>
            <pc:docMk/>
            <pc:sldMk cId="1825313664" sldId="310"/>
            <ac:spMk id="4" creationId="{00000000-0000-0000-0000-000000000000}"/>
          </ac:spMkLst>
        </pc:spChg>
        <pc:spChg chg="del">
          <ac:chgData name="Arora, Neha" userId="96fc24be-91b7-4a8a-9d02-9792a32ea574" providerId="ADAL" clId="{AD21A5A8-5A53-40B2-9554-E9DB784700AE}" dt="2021-11-01T19:24:27.529" v="69" actId="478"/>
          <ac:spMkLst>
            <pc:docMk/>
            <pc:sldMk cId="1825313664" sldId="310"/>
            <ac:spMk id="10" creationId="{00000000-0000-0000-0000-000000000000}"/>
          </ac:spMkLst>
        </pc:spChg>
        <pc:spChg chg="mod">
          <ac:chgData name="Arora, Neha" userId="96fc24be-91b7-4a8a-9d02-9792a32ea574" providerId="ADAL" clId="{AD21A5A8-5A53-40B2-9554-E9DB784700AE}" dt="2021-11-01T19:40:09.366" v="150" actId="208"/>
          <ac:spMkLst>
            <pc:docMk/>
            <pc:sldMk cId="1825313664" sldId="310"/>
            <ac:spMk id="11" creationId="{00000000-0000-0000-0000-000000000000}"/>
          </ac:spMkLst>
        </pc:spChg>
      </pc:sldChg>
      <pc:sldChg chg="delSp modSp mod">
        <pc:chgData name="Arora, Neha" userId="96fc24be-91b7-4a8a-9d02-9792a32ea574" providerId="ADAL" clId="{AD21A5A8-5A53-40B2-9554-E9DB784700AE}" dt="2021-11-01T19:40:42.612" v="158" actId="208"/>
        <pc:sldMkLst>
          <pc:docMk/>
          <pc:sldMk cId="2271237141" sldId="314"/>
        </pc:sldMkLst>
        <pc:spChg chg="del">
          <ac:chgData name="Arora, Neha" userId="96fc24be-91b7-4a8a-9d02-9792a32ea574" providerId="ADAL" clId="{AD21A5A8-5A53-40B2-9554-E9DB784700AE}" dt="2021-11-01T19:24:21.757" v="68" actId="478"/>
          <ac:spMkLst>
            <pc:docMk/>
            <pc:sldMk cId="2271237141" sldId="314"/>
            <ac:spMk id="4" creationId="{00000000-0000-0000-0000-000000000000}"/>
          </ac:spMkLst>
        </pc:spChg>
        <pc:spChg chg="del">
          <ac:chgData name="Arora, Neha" userId="96fc24be-91b7-4a8a-9d02-9792a32ea574" providerId="ADAL" clId="{AD21A5A8-5A53-40B2-9554-E9DB784700AE}" dt="2021-11-01T19:24:18.540" v="67" actId="478"/>
          <ac:spMkLst>
            <pc:docMk/>
            <pc:sldMk cId="2271237141" sldId="314"/>
            <ac:spMk id="10" creationId="{00000000-0000-0000-0000-000000000000}"/>
          </ac:spMkLst>
        </pc:spChg>
        <pc:spChg chg="mod">
          <ac:chgData name="Arora, Neha" userId="96fc24be-91b7-4a8a-9d02-9792a32ea574" providerId="ADAL" clId="{AD21A5A8-5A53-40B2-9554-E9DB784700AE}" dt="2021-11-01T19:40:42.612" v="158" actId="208"/>
          <ac:spMkLst>
            <pc:docMk/>
            <pc:sldMk cId="2271237141" sldId="314"/>
            <ac:spMk id="11" creationId="{00000000-0000-0000-0000-000000000000}"/>
          </ac:spMkLst>
        </pc:spChg>
      </pc:sldChg>
      <pc:sldChg chg="delSp modSp mod">
        <pc:chgData name="Arora, Neha" userId="96fc24be-91b7-4a8a-9d02-9792a32ea574" providerId="ADAL" clId="{AD21A5A8-5A53-40B2-9554-E9DB784700AE}" dt="2021-11-01T19:39:20.875" v="141" actId="3062"/>
        <pc:sldMkLst>
          <pc:docMk/>
          <pc:sldMk cId="3889446133" sldId="316"/>
        </pc:sldMkLst>
        <pc:spChg chg="del">
          <ac:chgData name="Arora, Neha" userId="96fc24be-91b7-4a8a-9d02-9792a32ea574" providerId="ADAL" clId="{AD21A5A8-5A53-40B2-9554-E9DB784700AE}" dt="2021-11-01T19:28:08.078" v="80" actId="478"/>
          <ac:spMkLst>
            <pc:docMk/>
            <pc:sldMk cId="3889446133" sldId="316"/>
            <ac:spMk id="4" creationId="{00000000-0000-0000-0000-000000000000}"/>
          </ac:spMkLst>
        </pc:spChg>
        <pc:spChg chg="del">
          <ac:chgData name="Arora, Neha" userId="96fc24be-91b7-4a8a-9d02-9792a32ea574" providerId="ADAL" clId="{AD21A5A8-5A53-40B2-9554-E9DB784700AE}" dt="2021-11-01T19:28:04.064" v="79" actId="478"/>
          <ac:spMkLst>
            <pc:docMk/>
            <pc:sldMk cId="3889446133" sldId="316"/>
            <ac:spMk id="10" creationId="{00000000-0000-0000-0000-000000000000}"/>
          </ac:spMkLst>
        </pc:spChg>
        <pc:spChg chg="mod">
          <ac:chgData name="Arora, Neha" userId="96fc24be-91b7-4a8a-9d02-9792a32ea574" providerId="ADAL" clId="{AD21A5A8-5A53-40B2-9554-E9DB784700AE}" dt="2021-11-01T19:39:20.875" v="141" actId="3062"/>
          <ac:spMkLst>
            <pc:docMk/>
            <pc:sldMk cId="3889446133" sldId="316"/>
            <ac:spMk id="11" creationId="{00000000-0000-0000-0000-000000000000}"/>
          </ac:spMkLst>
        </pc:spChg>
      </pc:sldChg>
      <pc:sldChg chg="addSp delSp modSp mod">
        <pc:chgData name="Arora, Neha" userId="96fc24be-91b7-4a8a-9d02-9792a32ea574" providerId="ADAL" clId="{AD21A5A8-5A53-40B2-9554-E9DB784700AE}" dt="2021-11-01T19:39:27.369" v="142" actId="3062"/>
        <pc:sldMkLst>
          <pc:docMk/>
          <pc:sldMk cId="2949614118" sldId="317"/>
        </pc:sldMkLst>
        <pc:spChg chg="mod">
          <ac:chgData name="Arora, Neha" userId="96fc24be-91b7-4a8a-9d02-9792a32ea574" providerId="ADAL" clId="{AD21A5A8-5A53-40B2-9554-E9DB784700AE}" dt="2021-11-01T19:29:24.627" v="89" actId="207"/>
          <ac:spMkLst>
            <pc:docMk/>
            <pc:sldMk cId="2949614118" sldId="317"/>
            <ac:spMk id="2" creationId="{00000000-0000-0000-0000-000000000000}"/>
          </ac:spMkLst>
        </pc:spChg>
        <pc:spChg chg="add del">
          <ac:chgData name="Arora, Neha" userId="96fc24be-91b7-4a8a-9d02-9792a32ea574" providerId="ADAL" clId="{AD21A5A8-5A53-40B2-9554-E9DB784700AE}" dt="2021-11-01T19:29:31.759" v="91" actId="478"/>
          <ac:spMkLst>
            <pc:docMk/>
            <pc:sldMk cId="2949614118" sldId="317"/>
            <ac:spMk id="4" creationId="{00000000-0000-0000-0000-000000000000}"/>
          </ac:spMkLst>
        </pc:spChg>
        <pc:spChg chg="mod">
          <ac:chgData name="Arora, Neha" userId="96fc24be-91b7-4a8a-9d02-9792a32ea574" providerId="ADAL" clId="{AD21A5A8-5A53-40B2-9554-E9DB784700AE}" dt="2021-11-01T19:29:24.217" v="88" actId="207"/>
          <ac:spMkLst>
            <pc:docMk/>
            <pc:sldMk cId="2949614118" sldId="317"/>
            <ac:spMk id="7" creationId="{00000000-0000-0000-0000-000000000000}"/>
          </ac:spMkLst>
        </pc:spChg>
        <pc:spChg chg="del">
          <ac:chgData name="Arora, Neha" userId="96fc24be-91b7-4a8a-9d02-9792a32ea574" providerId="ADAL" clId="{AD21A5A8-5A53-40B2-9554-E9DB784700AE}" dt="2021-11-01T19:28:42.402" v="81" actId="478"/>
          <ac:spMkLst>
            <pc:docMk/>
            <pc:sldMk cId="2949614118" sldId="317"/>
            <ac:spMk id="10" creationId="{00000000-0000-0000-0000-000000000000}"/>
          </ac:spMkLst>
        </pc:spChg>
        <pc:spChg chg="mod">
          <ac:chgData name="Arora, Neha" userId="96fc24be-91b7-4a8a-9d02-9792a32ea574" providerId="ADAL" clId="{AD21A5A8-5A53-40B2-9554-E9DB784700AE}" dt="2021-11-01T19:39:27.369" v="142" actId="3062"/>
          <ac:spMkLst>
            <pc:docMk/>
            <pc:sldMk cId="2949614118" sldId="317"/>
            <ac:spMk id="11" creationId="{00000000-0000-0000-0000-000000000000}"/>
          </ac:spMkLst>
        </pc:spChg>
        <pc:spChg chg="mod">
          <ac:chgData name="Arora, Neha" userId="96fc24be-91b7-4a8a-9d02-9792a32ea574" providerId="ADAL" clId="{AD21A5A8-5A53-40B2-9554-E9DB784700AE}" dt="2021-11-01T19:28:51.860" v="84" actId="1076"/>
          <ac:spMkLst>
            <pc:docMk/>
            <pc:sldMk cId="2949614118" sldId="317"/>
            <ac:spMk id="12" creationId="{00000000-0000-0000-0000-000000000000}"/>
          </ac:spMkLst>
        </pc:spChg>
      </pc:sldChg>
      <pc:sldChg chg="delSp modSp mod">
        <pc:chgData name="Arora, Neha" userId="96fc24be-91b7-4a8a-9d02-9792a32ea574" providerId="ADAL" clId="{AD21A5A8-5A53-40B2-9554-E9DB784700AE}" dt="2021-11-01T19:39:31.653" v="143" actId="3062"/>
        <pc:sldMkLst>
          <pc:docMk/>
          <pc:sldMk cId="3009554094" sldId="319"/>
        </pc:sldMkLst>
        <pc:spChg chg="del">
          <ac:chgData name="Arora, Neha" userId="96fc24be-91b7-4a8a-9d02-9792a32ea574" providerId="ADAL" clId="{AD21A5A8-5A53-40B2-9554-E9DB784700AE}" dt="2021-11-01T19:29:44.038" v="93" actId="478"/>
          <ac:spMkLst>
            <pc:docMk/>
            <pc:sldMk cId="3009554094" sldId="319"/>
            <ac:spMk id="4" creationId="{00000000-0000-0000-0000-000000000000}"/>
          </ac:spMkLst>
        </pc:spChg>
        <pc:spChg chg="del">
          <ac:chgData name="Arora, Neha" userId="96fc24be-91b7-4a8a-9d02-9792a32ea574" providerId="ADAL" clId="{AD21A5A8-5A53-40B2-9554-E9DB784700AE}" dt="2021-11-01T19:29:40.643" v="92" actId="478"/>
          <ac:spMkLst>
            <pc:docMk/>
            <pc:sldMk cId="3009554094" sldId="319"/>
            <ac:spMk id="10" creationId="{00000000-0000-0000-0000-000000000000}"/>
          </ac:spMkLst>
        </pc:spChg>
        <pc:spChg chg="mod">
          <ac:chgData name="Arora, Neha" userId="96fc24be-91b7-4a8a-9d02-9792a32ea574" providerId="ADAL" clId="{AD21A5A8-5A53-40B2-9554-E9DB784700AE}" dt="2021-11-01T19:39:31.653" v="143" actId="3062"/>
          <ac:spMkLst>
            <pc:docMk/>
            <pc:sldMk cId="3009554094" sldId="319"/>
            <ac:spMk id="11" creationId="{00000000-0000-0000-0000-000000000000}"/>
          </ac:spMkLst>
        </pc:spChg>
      </pc:sldChg>
      <pc:sldChg chg="delSp modSp mod">
        <pc:chgData name="Arora, Neha" userId="96fc24be-91b7-4a8a-9d02-9792a32ea574" providerId="ADAL" clId="{AD21A5A8-5A53-40B2-9554-E9DB784700AE}" dt="2021-11-01T19:42:24.671" v="180" actId="3062"/>
        <pc:sldMkLst>
          <pc:docMk/>
          <pc:sldMk cId="1125160352" sldId="320"/>
        </pc:sldMkLst>
        <pc:spChg chg="del">
          <ac:chgData name="Arora, Neha" userId="96fc24be-91b7-4a8a-9d02-9792a32ea574" providerId="ADAL" clId="{AD21A5A8-5A53-40B2-9554-E9DB784700AE}" dt="2021-11-01T19:15:19.194" v="60" actId="478"/>
          <ac:spMkLst>
            <pc:docMk/>
            <pc:sldMk cId="1125160352" sldId="320"/>
            <ac:spMk id="4" creationId="{00000000-0000-0000-0000-000000000000}"/>
          </ac:spMkLst>
        </pc:spChg>
        <pc:spChg chg="del">
          <ac:chgData name="Arora, Neha" userId="96fc24be-91b7-4a8a-9d02-9792a32ea574" providerId="ADAL" clId="{AD21A5A8-5A53-40B2-9554-E9DB784700AE}" dt="2021-11-01T19:15:15.404" v="59" actId="478"/>
          <ac:spMkLst>
            <pc:docMk/>
            <pc:sldMk cId="1125160352" sldId="320"/>
            <ac:spMk id="10" creationId="{00000000-0000-0000-0000-000000000000}"/>
          </ac:spMkLst>
        </pc:spChg>
        <pc:spChg chg="mod">
          <ac:chgData name="Arora, Neha" userId="96fc24be-91b7-4a8a-9d02-9792a32ea574" providerId="ADAL" clId="{AD21A5A8-5A53-40B2-9554-E9DB784700AE}" dt="2021-11-01T19:42:24.671" v="180" actId="3062"/>
          <ac:spMkLst>
            <pc:docMk/>
            <pc:sldMk cId="1125160352" sldId="320"/>
            <ac:spMk id="11" creationId="{00000000-0000-0000-0000-000000000000}"/>
          </ac:spMkLst>
        </pc:spChg>
      </pc:sldChg>
      <pc:sldChg chg="delSp modSp mod">
        <pc:chgData name="Arora, Neha" userId="96fc24be-91b7-4a8a-9d02-9792a32ea574" providerId="ADAL" clId="{AD21A5A8-5A53-40B2-9554-E9DB784700AE}" dt="2021-11-01T19:39:12.268" v="139" actId="3062"/>
        <pc:sldMkLst>
          <pc:docMk/>
          <pc:sldMk cId="1346060604" sldId="322"/>
        </pc:sldMkLst>
        <pc:spChg chg="del">
          <ac:chgData name="Arora, Neha" userId="96fc24be-91b7-4a8a-9d02-9792a32ea574" providerId="ADAL" clId="{AD21A5A8-5A53-40B2-9554-E9DB784700AE}" dt="2021-11-01T19:27:41.120" v="76" actId="478"/>
          <ac:spMkLst>
            <pc:docMk/>
            <pc:sldMk cId="1346060604" sldId="322"/>
            <ac:spMk id="4" creationId="{00000000-0000-0000-0000-000000000000}"/>
          </ac:spMkLst>
        </pc:spChg>
        <pc:spChg chg="del">
          <ac:chgData name="Arora, Neha" userId="96fc24be-91b7-4a8a-9d02-9792a32ea574" providerId="ADAL" clId="{AD21A5A8-5A53-40B2-9554-E9DB784700AE}" dt="2021-11-01T19:27:37.826" v="75" actId="478"/>
          <ac:spMkLst>
            <pc:docMk/>
            <pc:sldMk cId="1346060604" sldId="322"/>
            <ac:spMk id="10" creationId="{00000000-0000-0000-0000-000000000000}"/>
          </ac:spMkLst>
        </pc:spChg>
        <pc:spChg chg="mod">
          <ac:chgData name="Arora, Neha" userId="96fc24be-91b7-4a8a-9d02-9792a32ea574" providerId="ADAL" clId="{AD21A5A8-5A53-40B2-9554-E9DB784700AE}" dt="2021-11-01T19:39:12.268" v="139" actId="3062"/>
          <ac:spMkLst>
            <pc:docMk/>
            <pc:sldMk cId="1346060604" sldId="322"/>
            <ac:spMk id="11" creationId="{00000000-0000-0000-0000-000000000000}"/>
          </ac:spMkLst>
        </pc:spChg>
      </pc:sldChg>
      <pc:sldChg chg="delSp modSp mod">
        <pc:chgData name="Arora, Neha" userId="96fc24be-91b7-4a8a-9d02-9792a32ea574" providerId="ADAL" clId="{AD21A5A8-5A53-40B2-9554-E9DB784700AE}" dt="2021-11-01T19:42:00.989" v="175" actId="3062"/>
        <pc:sldMkLst>
          <pc:docMk/>
          <pc:sldMk cId="686111100" sldId="323"/>
        </pc:sldMkLst>
        <pc:spChg chg="del">
          <ac:chgData name="Arora, Neha" userId="96fc24be-91b7-4a8a-9d02-9792a32ea574" providerId="ADAL" clId="{AD21A5A8-5A53-40B2-9554-E9DB784700AE}" dt="2021-11-01T19:15:29.876" v="62" actId="478"/>
          <ac:spMkLst>
            <pc:docMk/>
            <pc:sldMk cId="686111100" sldId="323"/>
            <ac:spMk id="4" creationId="{00000000-0000-0000-0000-000000000000}"/>
          </ac:spMkLst>
        </pc:spChg>
        <pc:spChg chg="del">
          <ac:chgData name="Arora, Neha" userId="96fc24be-91b7-4a8a-9d02-9792a32ea574" providerId="ADAL" clId="{AD21A5A8-5A53-40B2-9554-E9DB784700AE}" dt="2021-11-01T19:15:27.192" v="61" actId="478"/>
          <ac:spMkLst>
            <pc:docMk/>
            <pc:sldMk cId="686111100" sldId="323"/>
            <ac:spMk id="10" creationId="{00000000-0000-0000-0000-000000000000}"/>
          </ac:spMkLst>
        </pc:spChg>
        <pc:spChg chg="mod">
          <ac:chgData name="Arora, Neha" userId="96fc24be-91b7-4a8a-9d02-9792a32ea574" providerId="ADAL" clId="{AD21A5A8-5A53-40B2-9554-E9DB784700AE}" dt="2021-11-01T19:42:00.989" v="175" actId="3062"/>
          <ac:spMkLst>
            <pc:docMk/>
            <pc:sldMk cId="686111100" sldId="323"/>
            <ac:spMk id="11" creationId="{00000000-0000-0000-0000-000000000000}"/>
          </ac:spMkLst>
        </pc:spChg>
      </pc:sldChg>
      <pc:sldChg chg="delSp modSp mod">
        <pc:chgData name="Arora, Neha" userId="96fc24be-91b7-4a8a-9d02-9792a32ea574" providerId="ADAL" clId="{AD21A5A8-5A53-40B2-9554-E9DB784700AE}" dt="2021-11-01T19:40:19.402" v="152" actId="208"/>
        <pc:sldMkLst>
          <pc:docMk/>
          <pc:sldMk cId="741097841" sldId="325"/>
        </pc:sldMkLst>
        <pc:spChg chg="del">
          <ac:chgData name="Arora, Neha" userId="96fc24be-91b7-4a8a-9d02-9792a32ea574" providerId="ADAL" clId="{AD21A5A8-5A53-40B2-9554-E9DB784700AE}" dt="2021-11-01T19:27:26.778" v="74" actId="478"/>
          <ac:spMkLst>
            <pc:docMk/>
            <pc:sldMk cId="741097841" sldId="325"/>
            <ac:spMk id="4" creationId="{00000000-0000-0000-0000-000000000000}"/>
          </ac:spMkLst>
        </pc:spChg>
        <pc:spChg chg="del">
          <ac:chgData name="Arora, Neha" userId="96fc24be-91b7-4a8a-9d02-9792a32ea574" providerId="ADAL" clId="{AD21A5A8-5A53-40B2-9554-E9DB784700AE}" dt="2021-11-01T19:27:19.035" v="73" actId="478"/>
          <ac:spMkLst>
            <pc:docMk/>
            <pc:sldMk cId="741097841" sldId="325"/>
            <ac:spMk id="10" creationId="{00000000-0000-0000-0000-000000000000}"/>
          </ac:spMkLst>
        </pc:spChg>
        <pc:spChg chg="mod">
          <ac:chgData name="Arora, Neha" userId="96fc24be-91b7-4a8a-9d02-9792a32ea574" providerId="ADAL" clId="{AD21A5A8-5A53-40B2-9554-E9DB784700AE}" dt="2021-11-01T19:40:19.402" v="152" actId="208"/>
          <ac:spMkLst>
            <pc:docMk/>
            <pc:sldMk cId="741097841" sldId="325"/>
            <ac:spMk id="11" creationId="{00000000-0000-0000-0000-000000000000}"/>
          </ac:spMkLst>
        </pc:spChg>
      </pc:sldChg>
      <pc:sldChg chg="delSp del mod">
        <pc:chgData name="Arora, Neha" userId="96fc24be-91b7-4a8a-9d02-9792a32ea574" providerId="ADAL" clId="{AD21A5A8-5A53-40B2-9554-E9DB784700AE}" dt="2021-11-01T19:30:44.285" v="100" actId="2696"/>
        <pc:sldMkLst>
          <pc:docMk/>
          <pc:sldMk cId="1801597643" sldId="326"/>
        </pc:sldMkLst>
        <pc:spChg chg="del">
          <ac:chgData name="Arora, Neha" userId="96fc24be-91b7-4a8a-9d02-9792a32ea574" providerId="ADAL" clId="{AD21A5A8-5A53-40B2-9554-E9DB784700AE}" dt="2021-11-01T19:29:51.933" v="95" actId="478"/>
          <ac:spMkLst>
            <pc:docMk/>
            <pc:sldMk cId="1801597643" sldId="326"/>
            <ac:spMk id="4" creationId="{00000000-0000-0000-0000-000000000000}"/>
          </ac:spMkLst>
        </pc:spChg>
        <pc:spChg chg="del">
          <ac:chgData name="Arora, Neha" userId="96fc24be-91b7-4a8a-9d02-9792a32ea574" providerId="ADAL" clId="{AD21A5A8-5A53-40B2-9554-E9DB784700AE}" dt="2021-11-01T19:29:48.922" v="94" actId="478"/>
          <ac:spMkLst>
            <pc:docMk/>
            <pc:sldMk cId="1801597643" sldId="326"/>
            <ac:spMk id="10" creationId="{00000000-0000-0000-0000-000000000000}"/>
          </ac:spMkLst>
        </pc:spChg>
      </pc:sldChg>
      <pc:sldChg chg="delSp modSp mod">
        <pc:chgData name="Arora, Neha" userId="96fc24be-91b7-4a8a-9d02-9792a32ea574" providerId="ADAL" clId="{AD21A5A8-5A53-40B2-9554-E9DB784700AE}" dt="2021-11-01T19:39:16.985" v="140" actId="3062"/>
        <pc:sldMkLst>
          <pc:docMk/>
          <pc:sldMk cId="3212871108" sldId="327"/>
        </pc:sldMkLst>
        <pc:spChg chg="del">
          <ac:chgData name="Arora, Neha" userId="96fc24be-91b7-4a8a-9d02-9792a32ea574" providerId="ADAL" clId="{AD21A5A8-5A53-40B2-9554-E9DB784700AE}" dt="2021-11-01T19:27:53.440" v="78" actId="478"/>
          <ac:spMkLst>
            <pc:docMk/>
            <pc:sldMk cId="3212871108" sldId="327"/>
            <ac:spMk id="4" creationId="{00000000-0000-0000-0000-000000000000}"/>
          </ac:spMkLst>
        </pc:spChg>
        <pc:spChg chg="del">
          <ac:chgData name="Arora, Neha" userId="96fc24be-91b7-4a8a-9d02-9792a32ea574" providerId="ADAL" clId="{AD21A5A8-5A53-40B2-9554-E9DB784700AE}" dt="2021-11-01T19:27:48.182" v="77" actId="478"/>
          <ac:spMkLst>
            <pc:docMk/>
            <pc:sldMk cId="3212871108" sldId="327"/>
            <ac:spMk id="10" creationId="{00000000-0000-0000-0000-000000000000}"/>
          </ac:spMkLst>
        </pc:spChg>
        <pc:spChg chg="mod">
          <ac:chgData name="Arora, Neha" userId="96fc24be-91b7-4a8a-9d02-9792a32ea574" providerId="ADAL" clId="{AD21A5A8-5A53-40B2-9554-E9DB784700AE}" dt="2021-11-01T19:39:16.985" v="140" actId="3062"/>
          <ac:spMkLst>
            <pc:docMk/>
            <pc:sldMk cId="3212871108" sldId="327"/>
            <ac:spMk id="11" creationId="{00000000-0000-0000-0000-000000000000}"/>
          </ac:spMkLst>
        </pc:spChg>
      </pc:sldChg>
      <pc:sldChg chg="delSp modSp mod">
        <pc:chgData name="Arora, Neha" userId="96fc24be-91b7-4a8a-9d02-9792a32ea574" providerId="ADAL" clId="{AD21A5A8-5A53-40B2-9554-E9DB784700AE}" dt="2021-11-01T19:43:02.982" v="186" actId="208"/>
        <pc:sldMkLst>
          <pc:docMk/>
          <pc:sldMk cId="2206307282" sldId="328"/>
        </pc:sldMkLst>
        <pc:spChg chg="del">
          <ac:chgData name="Arora, Neha" userId="96fc24be-91b7-4a8a-9d02-9792a32ea574" providerId="ADAL" clId="{AD21A5A8-5A53-40B2-9554-E9DB784700AE}" dt="2021-11-01T19:15:07.706" v="58" actId="478"/>
          <ac:spMkLst>
            <pc:docMk/>
            <pc:sldMk cId="2206307282" sldId="328"/>
            <ac:spMk id="4" creationId="{00000000-0000-0000-0000-000000000000}"/>
          </ac:spMkLst>
        </pc:spChg>
        <pc:spChg chg="del">
          <ac:chgData name="Arora, Neha" userId="96fc24be-91b7-4a8a-9d02-9792a32ea574" providerId="ADAL" clId="{AD21A5A8-5A53-40B2-9554-E9DB784700AE}" dt="2021-11-01T19:15:02.621" v="56" actId="478"/>
          <ac:spMkLst>
            <pc:docMk/>
            <pc:sldMk cId="2206307282" sldId="328"/>
            <ac:spMk id="10" creationId="{00000000-0000-0000-0000-000000000000}"/>
          </ac:spMkLst>
        </pc:spChg>
        <pc:spChg chg="mod">
          <ac:chgData name="Arora, Neha" userId="96fc24be-91b7-4a8a-9d02-9792a32ea574" providerId="ADAL" clId="{AD21A5A8-5A53-40B2-9554-E9DB784700AE}" dt="2021-11-01T19:43:02.982" v="186" actId="208"/>
          <ac:spMkLst>
            <pc:docMk/>
            <pc:sldMk cId="2206307282" sldId="328"/>
            <ac:spMk id="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482282-BDE0-41CC-A7DD-0B34598A3ABA}" type="datetimeFigureOut">
              <a:rPr lang="en-CA" smtClean="0"/>
              <a:t>2021-11-01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3FB6F1-C431-4FF2-981B-07A832ADF8E2}" type="slidenum">
              <a:rPr lang="en-CA" smtClean="0"/>
              <a:t>‹#›</a:t>
            </a:fld>
            <a:endParaRPr lang="en-CA"/>
          </a:p>
        </p:txBody>
      </p:sp>
    </p:spTree>
    <p:extLst>
      <p:ext uri="{BB962C8B-B14F-4D97-AF65-F5344CB8AC3E}">
        <p14:creationId xmlns:p14="http://schemas.microsoft.com/office/powerpoint/2010/main" val="496212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13FB6F1-C431-4FF2-981B-07A832ADF8E2}" type="slidenum">
              <a:rPr lang="en-CA" smtClean="0"/>
              <a:t>1</a:t>
            </a:fld>
            <a:endParaRPr lang="en-CA"/>
          </a:p>
        </p:txBody>
      </p:sp>
    </p:spTree>
    <p:extLst>
      <p:ext uri="{BB962C8B-B14F-4D97-AF65-F5344CB8AC3E}">
        <p14:creationId xmlns:p14="http://schemas.microsoft.com/office/powerpoint/2010/main" val="4219583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r>
              <a:rPr lang="en-CA" dirty="0"/>
              <a:t>In terms of minimizing</a:t>
            </a:r>
            <a:r>
              <a:rPr lang="en-CA" baseline="0" dirty="0"/>
              <a:t> participant burden and maximizing the response rate, the shorter the survey the better, without sacrificing critical content.  Item reduction can be done at several steps during the survey design process and does not need to be done only during the first draft phase.  This step involves taking the list of potential items and reviewing them for duplication of the same idea, removal of items that may be difficult to understand, and eliminating questions that everyone answers the same way, thus not providing any information.</a:t>
            </a:r>
          </a:p>
          <a:p>
            <a:endParaRPr lang="en-CA" baseline="0" dirty="0"/>
          </a:p>
          <a:p>
            <a:r>
              <a:rPr lang="en-CA" baseline="0" dirty="0"/>
              <a:t>This can be done in the first draft by expert input, as a result of pilot testing with actual participants, and when enough data has been collected to conduct statistical analyses that show which items are redundant.</a:t>
            </a:r>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10</a:t>
            </a:fld>
            <a:endParaRPr lang="en-US"/>
          </a:p>
        </p:txBody>
      </p:sp>
    </p:spTree>
    <p:extLst>
      <p:ext uri="{BB962C8B-B14F-4D97-AF65-F5344CB8AC3E}">
        <p14:creationId xmlns:p14="http://schemas.microsoft.com/office/powerpoint/2010/main" val="806017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Finally, you would show the draft survey to people,</a:t>
            </a:r>
            <a:r>
              <a:rPr lang="en-CA" baseline="0" dirty="0"/>
              <a:t> some of whom would represent your actual respondents.  Pre-testing involves a small sample, perhaps 10-20 people for the purposes of checking language clarity, readability, suitability in the culture if relevant, and listening for how they interpret the questions.  This stage is done typically in a face-to-face interview where the respondent is asked to discuss their interpretations of the questions.</a:t>
            </a:r>
          </a:p>
          <a:p>
            <a:endParaRPr lang="en-CA" baseline="0" dirty="0"/>
          </a:p>
          <a:p>
            <a:r>
              <a:rPr lang="en-CA" baseline="0" dirty="0"/>
              <a:t>After pre-testing, further modifications may be needed before pilot testing.  Pilot testing is done with actual participants. The intent is to test the entire process including the pre-amble to the survey and any introductory materials, as well as the flow of the process.  This step is typically done with more participants, and it gives a further sense of how respondents answer the questions. There will be enough data to see whether there are any problems with the interpretation of questions.  Sometimes the survey developer will sample a large enough number of 100 or more, to use the data for reliability and validity checking with statistical methods.  We’ll come to that in a minute.  </a:t>
            </a:r>
          </a:p>
          <a:p>
            <a:endParaRPr lang="en-CA" baseline="0" dirty="0"/>
          </a:p>
          <a:p>
            <a:r>
              <a:rPr lang="en-CA" dirty="0"/>
              <a:t>Another concept from</a:t>
            </a:r>
            <a:r>
              <a:rPr lang="en-CA" baseline="0" dirty="0"/>
              <a:t> health survey literature is clinical sensibility.  It relates to the idea of comprehensiveness of the survey in terms of reflecting the construct.  By the time the survey is at this stage, experts and respondents should find that the questions cover the construct, there are no major missing domains or ideas.  This idea can be addressed at different stages, including early on when generating items, and later when items are being removed, added or changed through pilot testing.</a:t>
            </a:r>
          </a:p>
          <a:p>
            <a:endParaRPr lang="en-CA" baseline="0" dirty="0"/>
          </a:p>
          <a:p>
            <a:r>
              <a:rPr lang="en-CA" baseline="0" dirty="0"/>
              <a:t>In reality, completing all of the steps of survey design can be challenging and take a long time, and often developers make adjustments that are sensible based on what they learn through the survey development process, or whether they are adapting an existing survey that has already tested language and comprehension.  Sometimes all of these goals in this slide are met in a single phase of survey development working with topic experts and a sample of respondents. </a:t>
            </a:r>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11</a:t>
            </a:fld>
            <a:endParaRPr lang="en-US"/>
          </a:p>
        </p:txBody>
      </p:sp>
    </p:spTree>
    <p:extLst>
      <p:ext uri="{BB962C8B-B14F-4D97-AF65-F5344CB8AC3E}">
        <p14:creationId xmlns:p14="http://schemas.microsoft.com/office/powerpoint/2010/main" val="280739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We’ll turn here to the concepts of validity and reliability of surveys.  A survey should have evidence of both, and the careful steps</a:t>
            </a:r>
            <a:r>
              <a:rPr lang="en-CA" baseline="0" dirty="0"/>
              <a:t> of survey development that we just reviewed are in service to establishing validity and reliability.  </a:t>
            </a:r>
          </a:p>
          <a:p>
            <a:endParaRPr lang="en-CA" baseline="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sz="1200" b="0" dirty="0"/>
              <a:t>Validity is the degree to which evidence and theory support a measure’s intended use, or in</a:t>
            </a:r>
            <a:r>
              <a:rPr lang="en-CA" sz="1200" b="0" baseline="0" dirty="0"/>
              <a:t> other words, the survey measures what is intended.  Note that validity is not a static property of a survey, but a concept for which we gather evidence as it is developed and used.  The evidence for validity of a survey builds as it is tested and used in different settings and populations.</a:t>
            </a:r>
          </a:p>
          <a:p>
            <a:pPr marL="0" marR="0" indent="0" algn="l" defTabSz="457200" rtl="0" eaLnBrk="1" fontAlgn="base" latinLnBrk="0" hangingPunct="1">
              <a:lnSpc>
                <a:spcPct val="100000"/>
              </a:lnSpc>
              <a:spcBef>
                <a:spcPct val="30000"/>
              </a:spcBef>
              <a:spcAft>
                <a:spcPct val="0"/>
              </a:spcAft>
              <a:buClrTx/>
              <a:buSzTx/>
              <a:buFontTx/>
              <a:buNone/>
              <a:tabLst/>
              <a:defRPr/>
            </a:pPr>
            <a:endParaRPr lang="en-CA" sz="1200" b="0" baseline="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sz="1200" b="0" baseline="0" dirty="0"/>
              <a:t>Validity is assessed throughout survey development.  At the initial stage of item generation, face and content validity are checked to ensure the survey reflects the construct overall.  Other types of validity are evaluated using data from respondents.  Construct validity is examined by checking whether groups of questions in the survey correlate in predictable ways, for example a section on self-assessed knowledge might be expected to correlate positively with a section on confidence.  Criterion validity is examined by checking how the new survey correlates to a gold standard.  For example a self-reported health survey might be expected to correlate negatively with actual seeking of health care.</a:t>
            </a:r>
          </a:p>
          <a:p>
            <a:pPr marL="0" marR="0" indent="0" algn="l" defTabSz="457200" rtl="0" eaLnBrk="1" fontAlgn="base" latinLnBrk="0" hangingPunct="1">
              <a:lnSpc>
                <a:spcPct val="100000"/>
              </a:lnSpc>
              <a:spcBef>
                <a:spcPct val="30000"/>
              </a:spcBef>
              <a:spcAft>
                <a:spcPct val="0"/>
              </a:spcAft>
              <a:buClrTx/>
              <a:buSzTx/>
              <a:buFontTx/>
              <a:buNone/>
              <a:tabLst/>
              <a:defRPr/>
            </a:pPr>
            <a:endParaRPr lang="en-CA" sz="1200" b="0" baseline="0" dirty="0"/>
          </a:p>
          <a:p>
            <a:pPr marL="0" marR="0" indent="0" algn="l" defTabSz="457200" rtl="0" eaLnBrk="1" fontAlgn="base" latinLnBrk="0" hangingPunct="1">
              <a:lnSpc>
                <a:spcPct val="100000"/>
              </a:lnSpc>
              <a:spcBef>
                <a:spcPct val="30000"/>
              </a:spcBef>
              <a:spcAft>
                <a:spcPct val="0"/>
              </a:spcAft>
              <a:buClrTx/>
              <a:buSzTx/>
              <a:buFontTx/>
              <a:buNone/>
              <a:tabLst/>
              <a:defRPr/>
            </a:pPr>
            <a:endParaRPr lang="en-CA" sz="1200" b="0" baseline="0"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12</a:t>
            </a:fld>
            <a:endParaRPr lang="en-US"/>
          </a:p>
        </p:txBody>
      </p:sp>
    </p:spTree>
    <p:extLst>
      <p:ext uri="{BB962C8B-B14F-4D97-AF65-F5344CB8AC3E}">
        <p14:creationId xmlns:p14="http://schemas.microsoft.com/office/powerpoint/2010/main" val="3566320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CA" dirty="0"/>
              <a:t>Reliability is the extent to which the scores produced by a the survey are consistent and reproducible.  Reliability is necessary for validity, because if the survey was unreliable it cannot produce a measure of a construct. However reliability does not guarantee validity.  A survey could perfectly measure the wrong construct.</a:t>
            </a:r>
          </a:p>
          <a:p>
            <a:pPr marL="0" marR="0" indent="0" algn="l" defTabSz="457200" rtl="0" eaLnBrk="1" fontAlgn="base" latinLnBrk="0" hangingPunct="1">
              <a:lnSpc>
                <a:spcPct val="100000"/>
              </a:lnSpc>
              <a:spcBef>
                <a:spcPct val="30000"/>
              </a:spcBef>
              <a:spcAft>
                <a:spcPct val="0"/>
              </a:spcAft>
              <a:buClrTx/>
              <a:buSzTx/>
              <a:buFontTx/>
              <a:buNone/>
              <a:tabLst/>
              <a:defRPr/>
            </a:pPr>
            <a:endParaRPr lang="en-CA"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dirty="0"/>
              <a:t>There</a:t>
            </a:r>
            <a:r>
              <a:rPr lang="en-CA" baseline="0" dirty="0"/>
              <a:t> are 2 main types of reliability commonly established for a self-reported survey.</a:t>
            </a:r>
          </a:p>
          <a:p>
            <a:pPr marL="0" marR="0" indent="0" algn="l" defTabSz="457200" rtl="0" eaLnBrk="1" fontAlgn="base" latinLnBrk="0" hangingPunct="1">
              <a:lnSpc>
                <a:spcPct val="100000"/>
              </a:lnSpc>
              <a:spcBef>
                <a:spcPct val="30000"/>
              </a:spcBef>
              <a:spcAft>
                <a:spcPct val="0"/>
              </a:spcAft>
              <a:buClrTx/>
              <a:buSzTx/>
              <a:buFontTx/>
              <a:buNone/>
              <a:tabLst/>
              <a:defRPr/>
            </a:pPr>
            <a:endParaRPr lang="en-CA" baseline="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sz="1200" dirty="0"/>
              <a:t>Test re-test reliability</a:t>
            </a:r>
            <a:r>
              <a:rPr lang="en-CA" sz="1200" baseline="0" dirty="0"/>
              <a:t> </a:t>
            </a:r>
            <a:r>
              <a:rPr lang="en-CA" sz="1200" dirty="0"/>
              <a:t>assesses whether the same question posted to the same individuals gives consistent results at different times</a:t>
            </a:r>
          </a:p>
          <a:p>
            <a:pPr marL="0" marR="0" indent="0" algn="l" defTabSz="457200" rtl="0" eaLnBrk="1" fontAlgn="base" latinLnBrk="0" hangingPunct="1">
              <a:lnSpc>
                <a:spcPct val="100000"/>
              </a:lnSpc>
              <a:spcBef>
                <a:spcPct val="30000"/>
              </a:spcBef>
              <a:spcAft>
                <a:spcPct val="0"/>
              </a:spcAft>
              <a:buClrTx/>
              <a:buSzTx/>
              <a:buFontTx/>
              <a:buNone/>
              <a:tabLst/>
              <a:defRPr/>
            </a:pPr>
            <a:endParaRPr lang="en-CA" sz="120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sz="1200" dirty="0"/>
              <a:t>Internal</a:t>
            </a:r>
            <a:r>
              <a:rPr lang="en-CA" sz="1200" baseline="0" dirty="0"/>
              <a:t> consistency reliability </a:t>
            </a:r>
            <a:r>
              <a:rPr lang="en-CA" sz="1200" dirty="0"/>
              <a:t>assess whether different items in the same ‘construct’ are correlated with each other</a:t>
            </a:r>
            <a:r>
              <a:rPr lang="en-CA" sz="1200" baseline="0" dirty="0"/>
              <a:t> </a:t>
            </a:r>
            <a:r>
              <a:rPr lang="en-CA" sz="1200" dirty="0"/>
              <a:t>versus items</a:t>
            </a:r>
            <a:r>
              <a:rPr lang="en-CA" sz="1200" baseline="0" dirty="0"/>
              <a:t> from other constructs</a:t>
            </a:r>
            <a:endParaRPr lang="en-CA" sz="1200" dirty="0"/>
          </a:p>
          <a:p>
            <a:pPr marL="0" marR="0" indent="0" algn="l" defTabSz="457200" rtl="0" eaLnBrk="1" fontAlgn="base" latinLnBrk="0" hangingPunct="1">
              <a:lnSpc>
                <a:spcPct val="100000"/>
              </a:lnSpc>
              <a:spcBef>
                <a:spcPct val="30000"/>
              </a:spcBef>
              <a:spcAft>
                <a:spcPct val="0"/>
              </a:spcAft>
              <a:buClrTx/>
              <a:buSzTx/>
              <a:buFontTx/>
              <a:buNone/>
              <a:tabLst/>
              <a:defRPr/>
            </a:pPr>
            <a:endParaRPr lang="en-CA" dirty="0"/>
          </a:p>
          <a:p>
            <a:pPr marL="0" marR="0" indent="0" algn="l" defTabSz="457200" rtl="0" eaLnBrk="1" fontAlgn="base" latinLnBrk="0" hangingPunct="1">
              <a:lnSpc>
                <a:spcPct val="100000"/>
              </a:lnSpc>
              <a:spcBef>
                <a:spcPct val="30000"/>
              </a:spcBef>
              <a:spcAft>
                <a:spcPct val="0"/>
              </a:spcAft>
              <a:buClrTx/>
              <a:buSzTx/>
              <a:buFontTx/>
              <a:buNone/>
              <a:tabLst/>
              <a:defRPr/>
            </a:pPr>
            <a:endParaRPr lang="en-CA" dirty="0"/>
          </a:p>
          <a:p>
            <a:endParaRPr lang="en-CA" dirty="0"/>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13</a:t>
            </a:fld>
            <a:endParaRPr lang="en-US"/>
          </a:p>
        </p:txBody>
      </p:sp>
    </p:spTree>
    <p:extLst>
      <p:ext uri="{BB962C8B-B14F-4D97-AF65-F5344CB8AC3E}">
        <p14:creationId xmlns:p14="http://schemas.microsoft.com/office/powerpoint/2010/main" val="4243933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To re-cap</a:t>
            </a:r>
          </a:p>
          <a:p>
            <a:pPr marL="0" indent="0">
              <a:buFont typeface="Arial" panose="020B0604020202020204" pitchFamily="34" charset="0"/>
              <a:buNone/>
            </a:pPr>
            <a:endParaRPr lang="en-CA" sz="1200" dirty="0"/>
          </a:p>
          <a:p>
            <a:pPr marL="0" indent="0">
              <a:buFont typeface="Arial" panose="020B0604020202020204" pitchFamily="34" charset="0"/>
              <a:buNone/>
            </a:pPr>
            <a:r>
              <a:rPr lang="en-CA" sz="1200" dirty="0"/>
              <a:t>There are many steps to good survey design</a:t>
            </a:r>
          </a:p>
          <a:p>
            <a:pPr marL="0" indent="0">
              <a:buFont typeface="Arial" panose="020B0604020202020204" pitchFamily="34" charset="0"/>
              <a:buNone/>
            </a:pPr>
            <a:r>
              <a:rPr lang="en-CA" sz="1200" dirty="0"/>
              <a:t>Use existing survey where possible – and look for elements of good design</a:t>
            </a:r>
          </a:p>
          <a:p>
            <a:pPr marL="0" indent="0">
              <a:buFont typeface="Arial" panose="020B0604020202020204" pitchFamily="34" charset="0"/>
              <a:buNone/>
            </a:pPr>
            <a:r>
              <a:rPr lang="en-CA" sz="1200" dirty="0"/>
              <a:t>When</a:t>
            </a:r>
            <a:r>
              <a:rPr lang="en-CA" sz="1200" baseline="0" dirty="0"/>
              <a:t> using an existing survey, it is recommended to p</a:t>
            </a:r>
            <a:r>
              <a:rPr lang="en-CA" sz="1200" dirty="0"/>
              <a:t>ilot test it in your population to make sure respondents interpret it as</a:t>
            </a:r>
            <a:r>
              <a:rPr lang="en-CA" sz="1200" baseline="0" dirty="0"/>
              <a:t> intended</a:t>
            </a:r>
          </a:p>
          <a:p>
            <a:pPr marL="285750" indent="-285750">
              <a:buFont typeface="Arial" panose="020B0604020202020204" pitchFamily="34" charset="0"/>
              <a:buChar char="•"/>
            </a:pPr>
            <a:endParaRPr lang="en-CA" sz="1200" baseline="0" dirty="0"/>
          </a:p>
          <a:p>
            <a:pPr marL="0" indent="0">
              <a:buFont typeface="Arial" panose="020B0604020202020204" pitchFamily="34" charset="0"/>
              <a:buNone/>
            </a:pPr>
            <a:r>
              <a:rPr lang="en-CA" sz="1200" baseline="0" dirty="0"/>
              <a:t>And a</a:t>
            </a:r>
            <a:r>
              <a:rPr lang="en-CA" sz="1200" dirty="0"/>
              <a:t>llow for the time and resources needed if developing a new survey</a:t>
            </a:r>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14</a:t>
            </a:fld>
            <a:endParaRPr lang="en-US"/>
          </a:p>
        </p:txBody>
      </p:sp>
    </p:spTree>
    <p:extLst>
      <p:ext uri="{BB962C8B-B14F-4D97-AF65-F5344CB8AC3E}">
        <p14:creationId xmlns:p14="http://schemas.microsoft.com/office/powerpoint/2010/main" val="1419759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Once</a:t>
            </a:r>
            <a:r>
              <a:rPr lang="en-CA" baseline="0" dirty="0"/>
              <a:t> the survey is ready, there are some considerations in how to have respondents complete it.</a:t>
            </a:r>
          </a:p>
          <a:p>
            <a:endParaRPr lang="en-CA" baseline="0" dirty="0"/>
          </a:p>
          <a:p>
            <a:r>
              <a:rPr lang="en-CA" baseline="0" dirty="0"/>
              <a:t>Most often, surveys are intended to be self-administered for reasons of cost.  However there are different ways to do this.</a:t>
            </a:r>
          </a:p>
          <a:p>
            <a:endParaRPr lang="en-CA" baseline="0" dirty="0"/>
          </a:p>
          <a:p>
            <a:r>
              <a:rPr lang="en-CA" baseline="0" dirty="0"/>
              <a:t>Online surveys are very popular and can work well when you have an audience that is likely to be very engaged and already interacting with the program electronically.  This is an inexpensive way to do a survey.  But, online surveys are also easy to ignore or be missed if the invitation is sent by email due to people’s large volume of email traffic, and they generally yield a low response rate.  Also, in a mass email, it can be difficult to personalize the invitation.</a:t>
            </a:r>
          </a:p>
          <a:p>
            <a:r>
              <a:rPr lang="en-CA" baseline="0" dirty="0"/>
              <a:t>However people are more likely to complete it if the request comes from a respected source they know, and the topic is relevant to them.</a:t>
            </a:r>
          </a:p>
          <a:p>
            <a:endParaRPr lang="en-CA" baseline="0" dirty="0"/>
          </a:p>
          <a:p>
            <a:r>
              <a:rPr lang="en-CA" baseline="0" dirty="0"/>
              <a:t>Another self-administered option is paper based, either in person or by mail.  Response rates tend to be higher than online surveys, you can reach people who do not use a computer regularly, and it allows for more personalization of the invitation, if done by mail.  Best practices in survey administration also recommend if doing a mail survey, send a pre-notice letter that the survey is coming, and send at least one reminder and a new survey to non-respondents after a couple weeks.  With a mail or in-person paper survey it is easier to track who has responded.  In an online survey, unless you give respondents a unique link or login, it can be impossible to know who has responded or who has accessed the survey.  With a paper survey people can stop part way through and finish later, with an online survey this may lead to confusion and incomplete responses.</a:t>
            </a:r>
          </a:p>
          <a:p>
            <a:endParaRPr lang="en-CA" baseline="0" dirty="0"/>
          </a:p>
          <a:p>
            <a:r>
              <a:rPr lang="en-CA" baseline="0" dirty="0"/>
              <a:t>Interviewers can also administer a survey directly with participants.  This is more time intensive and expensive but sometimes necessary.  This technique is usually best used for a small target population where the survey is detailed or where there is a high chance of not finishing the survey, for example with children or sicker individuals in hospital.  Scheduling is another challenge, as people may be wary of phone-calls from strangers or it may be challenging to meet in person if the survey is being done outside a routine encounter.</a:t>
            </a:r>
          </a:p>
          <a:p>
            <a:endParaRPr lang="en-CA" baseline="0" dirty="0"/>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15</a:t>
            </a:fld>
            <a:endParaRPr lang="en-US"/>
          </a:p>
        </p:txBody>
      </p:sp>
    </p:spTree>
    <p:extLst>
      <p:ext uri="{BB962C8B-B14F-4D97-AF65-F5344CB8AC3E}">
        <p14:creationId xmlns:p14="http://schemas.microsoft.com/office/powerpoint/2010/main" val="17074830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Achieving</a:t>
            </a:r>
            <a:r>
              <a:rPr lang="en-CA" baseline="0" dirty="0"/>
              <a:t> a good response rate will be particularly important in program evaluation, because any given program may not have a large number of participants, and all responses will be important.</a:t>
            </a:r>
          </a:p>
          <a:p>
            <a:endParaRPr lang="en-CA" baseline="0" dirty="0"/>
          </a:p>
          <a:p>
            <a:r>
              <a:rPr lang="en-CA" baseline="0" dirty="0"/>
              <a:t>Generally, a good response rate is 70% or higher, and lower than 50% may be questionable in terms of representing the population of interest.</a:t>
            </a:r>
          </a:p>
          <a:p>
            <a:endParaRPr lang="en-CA" baseline="0" dirty="0"/>
          </a:p>
          <a:p>
            <a:r>
              <a:rPr lang="en-CA" baseline="0" dirty="0"/>
              <a:t>The literature shows that there are several ways to improve response rate:</a:t>
            </a:r>
          </a:p>
          <a:p>
            <a:endParaRPr lang="en-CA" baseline="0" dirty="0"/>
          </a:p>
          <a:p>
            <a:r>
              <a:rPr lang="en-CA" baseline="0" dirty="0"/>
              <a:t>Give participants advance notice the survey is coming and when – this is called a pre-notice</a:t>
            </a:r>
          </a:p>
          <a:p>
            <a:r>
              <a:rPr lang="en-CA" baseline="0" dirty="0"/>
              <a:t>Shorter surveys are more likely to be completed</a:t>
            </a:r>
          </a:p>
          <a:p>
            <a:r>
              <a:rPr lang="en-CA" baseline="0" dirty="0"/>
              <a:t>Send up to 2 reminders to non-respondents</a:t>
            </a:r>
          </a:p>
          <a:p>
            <a:r>
              <a:rPr lang="en-CA" baseline="0" dirty="0"/>
              <a:t>If possible, provide a small incentive at the time survey completion is requested.  It does not need to be a large amount, giving a toonie in the envelope has been shown to be effective.  Give this to everyone to thank them, even if you don’t know if they will respond.  Offering to send compensation after completion is not as effective.</a:t>
            </a:r>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16</a:t>
            </a:fld>
            <a:endParaRPr lang="en-US"/>
          </a:p>
        </p:txBody>
      </p:sp>
    </p:spTree>
    <p:extLst>
      <p:ext uri="{BB962C8B-B14F-4D97-AF65-F5344CB8AC3E}">
        <p14:creationId xmlns:p14="http://schemas.microsoft.com/office/powerpoint/2010/main" val="256164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final concept I would like to cover is sample size.  We won’t go into detail of statistical calculations here,</a:t>
            </a:r>
            <a:r>
              <a:rPr lang="en-US" baseline="0" dirty="0"/>
              <a:t> just some general rules of thumb.</a:t>
            </a:r>
          </a:p>
          <a:p>
            <a:endParaRPr lang="en-US" baseline="0" dirty="0"/>
          </a:p>
          <a:p>
            <a:r>
              <a:rPr lang="en-US" baseline="0" dirty="0"/>
              <a:t>The concept of sample size relates to the idea that in research, we usually can’t study an entire population, so we must select a representative sample.  Recall back to an earlier module that in research the goal is to produce new generalizable knowledge.  In program evaluation, we want to know the thoughts of the specific program participants and we want to be as certain as possible about the accuracy of what we learn.  So if the number of participants is not too large and resources allow surveying everyone, this should generally be done.  For example if the program includes 100 participants it would be reasonable to survey everyone.  If there were 1000 participants it may not be reasonable, and you would need to consider a sample size calculation.  This is point number 1 on this slide.</a:t>
            </a:r>
          </a:p>
          <a:p>
            <a:endParaRPr lang="en-US" baseline="0" dirty="0"/>
          </a:p>
          <a:p>
            <a:r>
              <a:rPr lang="en-US" dirty="0"/>
              <a:t>Point number 2 is about drawing</a:t>
            </a:r>
            <a:r>
              <a:rPr lang="en-US" baseline="0" dirty="0"/>
              <a:t> an inference from a sample of all potential participants.  When we measure something in a sample, we must provide a level of confidence in the estimate.  An estimate could be the proportion of students who performed a skill adequately for example.  A common standard for survey confidence is 95%, with a sampling error of plus or minus 5%.   This means we</a:t>
            </a:r>
            <a:r>
              <a:rPr lang="en-US" dirty="0"/>
              <a:t> believe that 95 percent of the time the results from the sample would be off by no more than 5% as compared to the results we would have seen if we had collected data from everyone.  There are many easy to use online calculators for estimating a sample size needed</a:t>
            </a:r>
            <a:r>
              <a:rPr lang="en-US" baseline="0" dirty="0"/>
              <a:t> from a given population size.  Keep in mind the general concept shown here in the box.  A sample from a very large population does not need to be extremely large to provide confidence.  Also note that when sampling from a small population such as 100, you need to sample almost everyone to have confidence in the estimate.</a:t>
            </a:r>
          </a:p>
          <a:p>
            <a:endParaRPr lang="en-US" baseline="0" dirty="0"/>
          </a:p>
          <a:p>
            <a:r>
              <a:rPr lang="en-US" baseline="0" dirty="0"/>
              <a:t>The final point, number 3, relates to finalizing the sample size decision.  Once the sample size is known, we need to account for the inevitable non-responses.  Depending on the program and participants and considering the other issues described in this module about survey administration methods, the sample size should be inflated 20% at least, and perhaps 30% to 40%.</a:t>
            </a:r>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17</a:t>
            </a:fld>
            <a:endParaRPr lang="en-US"/>
          </a:p>
        </p:txBody>
      </p:sp>
    </p:spTree>
    <p:extLst>
      <p:ext uri="{BB962C8B-B14F-4D97-AF65-F5344CB8AC3E}">
        <p14:creationId xmlns:p14="http://schemas.microsoft.com/office/powerpoint/2010/main" val="2423462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For orientation,</a:t>
            </a:r>
            <a:r>
              <a:rPr lang="en-CA" baseline="0" dirty="0"/>
              <a:t> we are in the step of gathering credible evidence, specifically by designing good survey instruments to collect information about our program.</a:t>
            </a:r>
            <a:endParaRPr lang="en-CA" dirty="0"/>
          </a:p>
          <a:p>
            <a:endParaRPr lang="en-CA" dirty="0"/>
          </a:p>
        </p:txBody>
      </p:sp>
      <p:sp>
        <p:nvSpPr>
          <p:cNvPr id="4" name="Slide Number Placeholder 3"/>
          <p:cNvSpPr>
            <a:spLocks noGrp="1"/>
          </p:cNvSpPr>
          <p:nvPr>
            <p:ph type="sldNum" sz="quarter" idx="5"/>
          </p:nvPr>
        </p:nvSpPr>
        <p:spPr/>
        <p:txBody>
          <a:bodyPr/>
          <a:lstStyle/>
          <a:p>
            <a:fld id="{D13FB6F1-C431-4FF2-981B-07A832ADF8E2}" type="slidenum">
              <a:rPr lang="en-CA" smtClean="0"/>
              <a:t>2</a:t>
            </a:fld>
            <a:endParaRPr lang="en-CA"/>
          </a:p>
        </p:txBody>
      </p:sp>
    </p:spTree>
    <p:extLst>
      <p:ext uri="{BB962C8B-B14F-4D97-AF65-F5344CB8AC3E}">
        <p14:creationId xmlns:p14="http://schemas.microsoft.com/office/powerpoint/2010/main" val="3056903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CA" dirty="0"/>
              <a:t>At the completion of this module, you will be able to:</a:t>
            </a:r>
          </a:p>
          <a:p>
            <a:pPr marL="0" indent="0">
              <a:buNone/>
            </a:pPr>
            <a:endParaRPr lang="en-CA" sz="800" dirty="0"/>
          </a:p>
          <a:p>
            <a:pPr marL="514350" lvl="0" indent="-514350">
              <a:buFont typeface="+mj-lt"/>
              <a:buAutoNum type="arabicPeriod"/>
            </a:pPr>
            <a:r>
              <a:rPr lang="en-US" dirty="0"/>
              <a:t>Articulate the steps in developing a survey instrument, or knowing what to look for when using a survey</a:t>
            </a:r>
            <a:endParaRPr lang="en-CA" dirty="0"/>
          </a:p>
          <a:p>
            <a:pPr marL="514350" lvl="0" indent="-514350">
              <a:buFont typeface="+mj-lt"/>
              <a:buAutoNum type="arabicPeriod"/>
            </a:pPr>
            <a:r>
              <a:rPr lang="en-US" dirty="0"/>
              <a:t>Compare the pros and cons of different methods of survey administration</a:t>
            </a:r>
            <a:endParaRPr lang="en-CA" dirty="0"/>
          </a:p>
          <a:p>
            <a:pPr marL="514350" lvl="0" indent="-514350">
              <a:buFont typeface="+mj-lt"/>
              <a:buAutoNum type="arabicPeriod"/>
            </a:pPr>
            <a:r>
              <a:rPr lang="en-US" dirty="0"/>
              <a:t>List the considerations in determining how many people to survey</a:t>
            </a:r>
            <a:endParaRPr lang="en-CA" dirty="0"/>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3</a:t>
            </a:fld>
            <a:endParaRPr lang="en-US"/>
          </a:p>
        </p:txBody>
      </p:sp>
    </p:spTree>
    <p:extLst>
      <p:ext uri="{BB962C8B-B14F-4D97-AF65-F5344CB8AC3E}">
        <p14:creationId xmlns:p14="http://schemas.microsoft.com/office/powerpoint/2010/main" val="3365060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In this module we’ll be closely following the paper by Rickards and colleagues,</a:t>
            </a:r>
            <a:r>
              <a:rPr lang="en-CA" baseline="0" dirty="0"/>
              <a:t> to learn about the process of creating good surveys.  Data from surveys is central to many research and program evaluation projects, and conclusions are drawn from them.  Whether we use an existing survey, or need to create our own, it is essential to use a well developed survey and to implement it with a view to achieving the highest response rate possible.</a:t>
            </a:r>
          </a:p>
          <a:p>
            <a:endParaRPr lang="en-CA" baseline="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baseline="0" dirty="0"/>
              <a:t>Before going further, I want to highlight the distinction between survey and questionnaire.  Survey is a broad term that refers to a method of eliciting information. It could include questions asked in an interview or focus group.  A questionnaire is typically a self-administered type of survey with specific questions and response structure.  This module will use the term survey, but in the context of this course the material refers mainly to design of questionnaires.</a:t>
            </a:r>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4</a:t>
            </a:fld>
            <a:endParaRPr lang="en-US"/>
          </a:p>
        </p:txBody>
      </p:sp>
    </p:spTree>
    <p:extLst>
      <p:ext uri="{BB962C8B-B14F-4D97-AF65-F5344CB8AC3E}">
        <p14:creationId xmlns:p14="http://schemas.microsoft.com/office/powerpoint/2010/main" val="245674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Some background for this module and why</a:t>
            </a:r>
            <a:r>
              <a:rPr lang="en-CA" baseline="0" dirty="0"/>
              <a:t> this topic is important in program evaluation.</a:t>
            </a:r>
            <a:endParaRPr lang="en-CA" dirty="0"/>
          </a:p>
          <a:p>
            <a:endParaRPr lang="en-CA" dirty="0"/>
          </a:p>
          <a:p>
            <a:r>
              <a:rPr lang="en-CA" dirty="0"/>
              <a:t>The use</a:t>
            </a:r>
            <a:r>
              <a:rPr lang="en-CA" baseline="0" dirty="0"/>
              <a:t> of surveys in health sciences education research and evaluation is ubiquitous.  There are estimates reported that up to three-quarters of medical education research uses a survey for at least part of the study design.  </a:t>
            </a:r>
          </a:p>
          <a:p>
            <a:endParaRPr lang="en-CA" baseline="0" dirty="0"/>
          </a:p>
          <a:p>
            <a:r>
              <a:rPr lang="en-CA" baseline="0" dirty="0"/>
              <a:t>Surveys are used to measure abstract ideas or concepts that are difficult to quantify such as opinions, attitudes and beliefs.  They are also useful for gathering information that is not easy to observe because they are generally easy to </a:t>
            </a:r>
          </a:p>
          <a:p>
            <a:r>
              <a:rPr lang="en-CA" baseline="0" dirty="0"/>
              <a:t>implement with large numbers of people at little cost.</a:t>
            </a:r>
          </a:p>
          <a:p>
            <a:endParaRPr lang="en-CA" baseline="0" dirty="0"/>
          </a:p>
          <a:p>
            <a:pPr marL="0" marR="0" indent="0" algn="l" defTabSz="457200" rtl="0" eaLnBrk="1" fontAlgn="base" latinLnBrk="0" hangingPunct="1">
              <a:lnSpc>
                <a:spcPct val="100000"/>
              </a:lnSpc>
              <a:spcBef>
                <a:spcPct val="30000"/>
              </a:spcBef>
              <a:spcAft>
                <a:spcPct val="0"/>
              </a:spcAft>
              <a:buClrTx/>
              <a:buSzTx/>
              <a:buFontTx/>
              <a:buNone/>
              <a:tabLst/>
              <a:defRPr/>
            </a:pPr>
            <a:r>
              <a:rPr lang="en-CA" baseline="0" dirty="0"/>
              <a:t>Examples of how you might use surveys in education program evaluation would be to elicit students’ experiences of a course or program, participant satisfaction with a program, or participants’ perceived learning.</a:t>
            </a:r>
          </a:p>
          <a:p>
            <a:endParaRPr lang="en-CA" baseline="0" dirty="0"/>
          </a:p>
          <a:p>
            <a:r>
              <a:rPr lang="en-CA" baseline="0" dirty="0"/>
              <a:t>Because they are so useful and relatively easy, it can be tempting to put together a few seemingly sensible questions about a topic, and use them to collect information in a study.  However it is important to remember that just like other forms of measurement, things can go wrong if the instrument is not well designed and tested for its intended purpose.  A poorly designed survey leads to measurement error.  This means that it does not capture what it was intended to capture, or it does not elicit information reliably.  So then an evaluator might be make invalid or faulty conclusions about a program.  In order to produce credible evidence, several steps should be undertaken to ensure that a survey measure is fit for the purpose.</a:t>
            </a:r>
          </a:p>
          <a:p>
            <a:endParaRPr lang="en-CA" baseline="0" dirty="0"/>
          </a:p>
          <a:p>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5</a:t>
            </a:fld>
            <a:endParaRPr lang="en-US"/>
          </a:p>
        </p:txBody>
      </p:sp>
    </p:spTree>
    <p:extLst>
      <p:ext uri="{BB962C8B-B14F-4D97-AF65-F5344CB8AC3E}">
        <p14:creationId xmlns:p14="http://schemas.microsoft.com/office/powerpoint/2010/main" val="753569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Before talking about how to create a good survey,</a:t>
            </a:r>
            <a:r>
              <a:rPr lang="en-CA" baseline="0" dirty="0"/>
              <a:t> or know what to look for if using an existing survey, there is some terminology to know.</a:t>
            </a:r>
          </a:p>
          <a:p>
            <a:endParaRPr lang="en-CA" baseline="0" dirty="0"/>
          </a:p>
          <a:p>
            <a:r>
              <a:rPr lang="en-CA" baseline="0" dirty="0"/>
              <a:t>Constructs are the central element around which surveys are designed.  A construct is a hypothesized concept, model, idea or theory that is believed to exist but cannot be directly observed, or may be difficult to observe in a large number of people.</a:t>
            </a:r>
          </a:p>
          <a:p>
            <a:endParaRPr lang="en-CA" baseline="0" dirty="0"/>
          </a:p>
          <a:p>
            <a:r>
              <a:rPr lang="en-CA" baseline="0" dirty="0"/>
              <a:t>A famous example of a survey is the one designed in the </a:t>
            </a:r>
            <a:r>
              <a:rPr lang="en-US" sz="1200" b="0" i="0" kern="1200" dirty="0">
                <a:solidFill>
                  <a:schemeClr val="tx1"/>
                </a:solidFill>
                <a:effectLst/>
                <a:latin typeface="+mn-lt"/>
                <a:ea typeface="ＭＳ Ｐゴシック" charset="0"/>
                <a:cs typeface="ＭＳ Ｐゴシック" charset="0"/>
              </a:rPr>
              <a:t>Medical Outcomes Study (MOS) in the U.S.  This study developed a survey to measure the construct of</a:t>
            </a:r>
            <a:r>
              <a:rPr lang="en-US" sz="1200" b="0" i="0" kern="1200" baseline="0" dirty="0">
                <a:solidFill>
                  <a:schemeClr val="tx1"/>
                </a:solidFill>
                <a:effectLst/>
                <a:latin typeface="+mn-lt"/>
                <a:ea typeface="ＭＳ Ｐゴシック" charset="0"/>
                <a:cs typeface="ＭＳ Ｐゴシック" charset="0"/>
              </a:rPr>
              <a:t> health-related quality of life.  As you might imagine, this construct is difficult to observe, and is made up of many components.  The components, in survey language, are called domains.  This slide shows one of the domains of the survey reflecting functional ability.  Within the domain of functional ability, there are several items.  Looking at the items, it can be seen that they are conceptually related to each other, such as walking and climbing stairs.  Related items in a survey make up a domain of a survey.</a:t>
            </a:r>
            <a:r>
              <a:rPr lang="en-US" sz="1200" b="0" i="0" kern="1200" dirty="0">
                <a:solidFill>
                  <a:schemeClr val="tx1"/>
                </a:solidFill>
                <a:effectLst/>
                <a:latin typeface="+mn-lt"/>
                <a:ea typeface="ＭＳ Ｐゴシック" charset="0"/>
                <a:cs typeface="ＭＳ Ｐゴシック" charset="0"/>
              </a:rPr>
              <a:t> </a:t>
            </a:r>
          </a:p>
          <a:p>
            <a:endParaRPr lang="en-US" sz="1200" b="0" i="0" kern="1200" dirty="0">
              <a:solidFill>
                <a:schemeClr val="tx1"/>
              </a:solidFill>
              <a:effectLst/>
              <a:latin typeface="+mn-lt"/>
              <a:ea typeface="ＭＳ Ｐゴシック" charset="0"/>
              <a:cs typeface="ＭＳ Ｐゴシック" charset="0"/>
            </a:endParaRPr>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6</a:t>
            </a:fld>
            <a:endParaRPr lang="en-US"/>
          </a:p>
        </p:txBody>
      </p:sp>
    </p:spTree>
    <p:extLst>
      <p:ext uri="{BB962C8B-B14F-4D97-AF65-F5344CB8AC3E}">
        <p14:creationId xmlns:p14="http://schemas.microsoft.com/office/powerpoint/2010/main" val="2983405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next few slides will discuss</a:t>
            </a:r>
            <a:r>
              <a:rPr lang="en-CA" baseline="0" dirty="0"/>
              <a:t> issues of survey design, aligning to the main reading for this module by Rickards and colleagues.  These questions provide a good roadmap for how to go about creating a survey. </a:t>
            </a:r>
          </a:p>
          <a:p>
            <a:endParaRPr lang="en-CA" baseline="0" dirty="0"/>
          </a:p>
          <a:p>
            <a:r>
              <a:rPr lang="en-CA" baseline="0" dirty="0"/>
              <a:t>The previous slide mentioned when to use a survey – and the answer is when you want to measure a concept that can be difficult to observe.</a:t>
            </a:r>
          </a:p>
          <a:p>
            <a:endParaRPr lang="en-CA" baseline="0" dirty="0"/>
          </a:p>
          <a:p>
            <a:r>
              <a:rPr lang="en-CA" baseline="0" dirty="0"/>
              <a:t>The next 2 questions relate to how to define the construct, and represent it through the survey questions.  The important issue is that the right questions are asked, and that participants understand the questions as intended.</a:t>
            </a:r>
          </a:p>
          <a:p>
            <a:endParaRPr lang="en-CA" baseline="0" dirty="0"/>
          </a:p>
          <a:p>
            <a:r>
              <a:rPr lang="en-CA" baseline="0" dirty="0"/>
              <a:t>Finally there is a question about the responses from the survey, ensuring they are reliable and valid.  There will be more discussion of these concept in upcoming slides.</a:t>
            </a:r>
          </a:p>
          <a:p>
            <a:endParaRPr lang="en-CA" baseline="0"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7</a:t>
            </a:fld>
            <a:endParaRPr lang="en-US"/>
          </a:p>
        </p:txBody>
      </p:sp>
    </p:spTree>
    <p:extLst>
      <p:ext uri="{BB962C8B-B14F-4D97-AF65-F5344CB8AC3E}">
        <p14:creationId xmlns:p14="http://schemas.microsoft.com/office/powerpoint/2010/main" val="2687890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Once</a:t>
            </a:r>
            <a:r>
              <a:rPr lang="en-CA" baseline="0" dirty="0"/>
              <a:t> it has been determined that a survey is needed, the first step is to review the literature to find existing survey measures that could be used with adaptation, or if a new survey is needed.  If a new survey is needed, the goal of the literature review is to examine how others have defined the constructs from previous research.  The other goal is to see how the construct of interest may be the same as or different from other related constructs.  For example if one was creating a new measure to detect depression, it would be sensible to examine how anxiety has been defined as a construct in the literature to see how it is distinguished from depression, so that the depression measure is specific to that construct.</a:t>
            </a:r>
          </a:p>
          <a:p>
            <a:endParaRPr lang="en-CA" baseline="0" dirty="0"/>
          </a:p>
          <a:p>
            <a:r>
              <a:rPr lang="en-CA" baseline="0" dirty="0"/>
              <a:t>The next step that typically follows is to further define what the construct means, by studying relevant individuals, including both people who represent a population of interest, and experts on the topic.  This can be done through interviews or focus groups to elicit how the construct is defined.</a:t>
            </a:r>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8</a:t>
            </a:fld>
            <a:endParaRPr lang="en-US"/>
          </a:p>
        </p:txBody>
      </p:sp>
    </p:spTree>
    <p:extLst>
      <p:ext uri="{BB962C8B-B14F-4D97-AF65-F5344CB8AC3E}">
        <p14:creationId xmlns:p14="http://schemas.microsoft.com/office/powerpoint/2010/main" val="10597836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Once the survey developer has a working definition</a:t>
            </a:r>
            <a:r>
              <a:rPr lang="en-CA" baseline="0" dirty="0"/>
              <a:t> of the construct and what it includes and does not include, the survey items or questions are drafted.  The interviews in the previous step help in order to use the language of the respondent population.  It is recommended to start with more items to ensure everything is captured, then undertake a process of item reduction. </a:t>
            </a:r>
          </a:p>
          <a:p>
            <a:endParaRPr lang="en-CA" baseline="0" dirty="0"/>
          </a:p>
          <a:p>
            <a:r>
              <a:rPr lang="en-CA" baseline="0" dirty="0"/>
              <a:t>The general rule of thumb is to have a survey of no more than 25 questions, and this might mean approximately 5 per domain, but this varies according to how complex the construct is. </a:t>
            </a:r>
            <a:endParaRPr lang="en-CA" dirty="0"/>
          </a:p>
        </p:txBody>
      </p:sp>
      <p:sp>
        <p:nvSpPr>
          <p:cNvPr id="4" name="Slide Number Placeholder 3"/>
          <p:cNvSpPr>
            <a:spLocks noGrp="1"/>
          </p:cNvSpPr>
          <p:nvPr>
            <p:ph type="sldNum" sz="quarter" idx="10"/>
          </p:nvPr>
        </p:nvSpPr>
        <p:spPr/>
        <p:txBody>
          <a:bodyPr/>
          <a:lstStyle/>
          <a:p>
            <a:pPr>
              <a:defRPr/>
            </a:pPr>
            <a:fld id="{A1090AFB-A8F6-B045-8DF8-EA2486E6EAEB}" type="slidenum">
              <a:rPr lang="en-US" smtClean="0"/>
              <a:pPr>
                <a:defRPr/>
              </a:pPr>
              <a:t>9</a:t>
            </a:fld>
            <a:endParaRPr lang="en-US"/>
          </a:p>
        </p:txBody>
      </p:sp>
    </p:spTree>
    <p:extLst>
      <p:ext uri="{BB962C8B-B14F-4D97-AF65-F5344CB8AC3E}">
        <p14:creationId xmlns:p14="http://schemas.microsoft.com/office/powerpoint/2010/main" val="21650498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Presentation Title">
    <p:spTree>
      <p:nvGrpSpPr>
        <p:cNvPr id="1" name=""/>
        <p:cNvGrpSpPr/>
        <p:nvPr/>
      </p:nvGrpSpPr>
      <p:grpSpPr>
        <a:xfrm>
          <a:off x="0" y="0"/>
          <a:ext cx="0" cy="0"/>
          <a:chOff x="0" y="0"/>
          <a:chExt cx="0" cy="0"/>
        </a:xfrm>
      </p:grpSpPr>
      <p:sp>
        <p:nvSpPr>
          <p:cNvPr id="7" name="Rectangle 6"/>
          <p:cNvSpPr/>
          <p:nvPr userDrawn="1"/>
        </p:nvSpPr>
        <p:spPr>
          <a:xfrm>
            <a:off x="0" y="0"/>
            <a:ext cx="4223792" cy="6858000"/>
          </a:xfrm>
          <a:prstGeom prst="rect">
            <a:avLst/>
          </a:prstGeom>
          <a:solidFill>
            <a:srgbClr val="7402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800" dirty="0"/>
              <a:t> </a:t>
            </a:r>
          </a:p>
        </p:txBody>
      </p:sp>
      <p:sp>
        <p:nvSpPr>
          <p:cNvPr id="17" name="Title 16"/>
          <p:cNvSpPr>
            <a:spLocks noGrp="1"/>
          </p:cNvSpPr>
          <p:nvPr userDrawn="1">
            <p:ph type="title" hasCustomPrompt="1"/>
          </p:nvPr>
        </p:nvSpPr>
        <p:spPr>
          <a:xfrm>
            <a:off x="4583832" y="332656"/>
            <a:ext cx="7200776" cy="2520280"/>
          </a:xfrm>
          <a:prstGeom prst="rect">
            <a:avLst/>
          </a:prstGeom>
        </p:spPr>
        <p:txBody>
          <a:bodyPr anchor="b">
            <a:normAutofit/>
          </a:bodyPr>
          <a:lstStyle>
            <a:lvl1pPr>
              <a:defRPr sz="4000" b="0"/>
            </a:lvl1pPr>
          </a:lstStyle>
          <a:p>
            <a:r>
              <a:rPr lang="en-US" dirty="0"/>
              <a:t>Presentation Title</a:t>
            </a:r>
            <a:endParaRPr lang="en-CA" dirty="0"/>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37936" y="494647"/>
            <a:ext cx="2736304" cy="3824233"/>
          </a:xfrm>
          <a:prstGeom prst="rect">
            <a:avLst/>
          </a:prstGeom>
        </p:spPr>
      </p:pic>
      <p:sp>
        <p:nvSpPr>
          <p:cNvPr id="4" name="Text Placeholder 3"/>
          <p:cNvSpPr>
            <a:spLocks noGrp="1"/>
          </p:cNvSpPr>
          <p:nvPr>
            <p:ph type="body" sz="quarter" idx="10" hasCustomPrompt="1"/>
          </p:nvPr>
        </p:nvSpPr>
        <p:spPr>
          <a:xfrm>
            <a:off x="4583832" y="3061723"/>
            <a:ext cx="7200776" cy="2520280"/>
          </a:xfrm>
          <a:prstGeom prst="rect">
            <a:avLst/>
          </a:prstGeom>
        </p:spPr>
        <p:txBody>
          <a:bodyPr>
            <a:normAutofit/>
          </a:bodyPr>
          <a:lstStyle>
            <a:lvl1pPr marL="0" indent="0">
              <a:buNone/>
              <a:defRPr sz="2800"/>
            </a:lvl1pPr>
          </a:lstStyle>
          <a:p>
            <a:pPr lvl="0"/>
            <a:r>
              <a:rPr lang="en-US" dirty="0"/>
              <a:t>Authors</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976351" y="6093296"/>
            <a:ext cx="2808257" cy="432054"/>
          </a:xfrm>
          <a:prstGeom prst="rect">
            <a:avLst/>
          </a:prstGeom>
        </p:spPr>
      </p:pic>
      <p:sp>
        <p:nvSpPr>
          <p:cNvPr id="10" name="Text Placeholder 9"/>
          <p:cNvSpPr>
            <a:spLocks noGrp="1"/>
          </p:cNvSpPr>
          <p:nvPr>
            <p:ph type="body" sz="quarter" idx="11" hasCustomPrompt="1"/>
          </p:nvPr>
        </p:nvSpPr>
        <p:spPr>
          <a:xfrm>
            <a:off x="407368" y="4753882"/>
            <a:ext cx="3397440" cy="1425432"/>
          </a:xfrm>
        </p:spPr>
        <p:txBody>
          <a:bodyPr anchor="b">
            <a:normAutofit/>
          </a:bodyPr>
          <a:lstStyle>
            <a:lvl1pPr marL="0" indent="0" algn="l">
              <a:buFontTx/>
              <a:buNone/>
              <a:defRPr sz="16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a:t>
            </a:r>
            <a:r>
              <a:rPr lang="en-US" dirty="0" err="1"/>
              <a:t>PresentersTwitterHandle</a:t>
            </a:r>
            <a:endParaRPr lang="en-CA" dirty="0"/>
          </a:p>
        </p:txBody>
      </p:sp>
      <p:sp>
        <p:nvSpPr>
          <p:cNvPr id="11" name="TextBox 10"/>
          <p:cNvSpPr txBox="1"/>
          <p:nvPr userDrawn="1"/>
        </p:nvSpPr>
        <p:spPr>
          <a:xfrm>
            <a:off x="407368" y="6179314"/>
            <a:ext cx="3397440" cy="338554"/>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1"/>
                </a:solidFill>
              </a:rPr>
              <a:t>@McMasterFamMed</a:t>
            </a:r>
            <a:endParaRPr lang="en-CA" sz="1600" dirty="0">
              <a:solidFill>
                <a:schemeClr val="bg1"/>
              </a:solidFill>
            </a:endParaRPr>
          </a:p>
        </p:txBody>
      </p:sp>
    </p:spTree>
    <p:extLst>
      <p:ext uri="{BB962C8B-B14F-4D97-AF65-F5344CB8AC3E}">
        <p14:creationId xmlns:p14="http://schemas.microsoft.com/office/powerpoint/2010/main" val="276266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mportant Message">
    <p:bg>
      <p:bgPr>
        <a:solidFill>
          <a:schemeClr val="accent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703909" y="908720"/>
            <a:ext cx="8784580" cy="4680818"/>
          </a:xfrm>
        </p:spPr>
        <p:txBody>
          <a:bodyPr anchor="ctr">
            <a:normAutofit/>
          </a:bodyPr>
          <a:lstStyle>
            <a:lvl1pPr marL="0" indent="0">
              <a:buNone/>
              <a:defRPr sz="4000" b="0" i="0" baseline="0">
                <a:solidFill>
                  <a:schemeClr val="bg1"/>
                </a:solidFill>
              </a:defRPr>
            </a:lvl1pPr>
            <a:lvl2pPr marL="457200" indent="0">
              <a:buNone/>
              <a:defRPr sz="3600">
                <a:solidFill>
                  <a:schemeClr val="bg1"/>
                </a:solidFill>
              </a:defRPr>
            </a:lvl2pPr>
            <a:lvl3pPr marL="914400" indent="0">
              <a:buNone/>
              <a:defRPr sz="3200">
                <a:solidFill>
                  <a:schemeClr val="bg1"/>
                </a:solidFill>
              </a:defRPr>
            </a:lvl3pPr>
            <a:lvl4pPr marL="1371600" indent="0">
              <a:buNone/>
              <a:defRPr sz="2800">
                <a:solidFill>
                  <a:schemeClr val="bg1"/>
                </a:solidFill>
              </a:defRPr>
            </a:lvl4pPr>
            <a:lvl5pPr marL="1828800" indent="0">
              <a:buNone/>
              <a:defRPr sz="2800">
                <a:solidFill>
                  <a:schemeClr val="bg1"/>
                </a:solidFill>
              </a:defRPr>
            </a:lvl5pPr>
          </a:lstStyle>
          <a:p>
            <a:pPr lvl="0"/>
            <a:r>
              <a:rPr lang="en-US" dirty="0"/>
              <a:t>Space for your most important message, the one you really want your audience to leave knowing</a:t>
            </a:r>
            <a:br>
              <a:rPr lang="en-US" dirty="0"/>
            </a:br>
            <a:r>
              <a:rPr lang="en-US" dirty="0"/>
              <a:t>(use white text, for contrast)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564583" y="6165304"/>
            <a:ext cx="2485339" cy="525236"/>
          </a:xfrm>
          <a:prstGeom prst="rect">
            <a:avLst/>
          </a:prstGeom>
        </p:spPr>
      </p:pic>
    </p:spTree>
    <p:extLst>
      <p:ext uri="{BB962C8B-B14F-4D97-AF65-F5344CB8AC3E}">
        <p14:creationId xmlns:p14="http://schemas.microsoft.com/office/powerpoint/2010/main" val="1701202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223792" y="1556792"/>
            <a:ext cx="7390524" cy="1938139"/>
          </a:xfrm>
          <a:prstGeom prst="rect">
            <a:avLst/>
          </a:prstGeom>
        </p:spPr>
        <p:txBody>
          <a:bodyPr anchor="b" anchorCtr="0"/>
          <a:lstStyle>
            <a:lvl1pPr algn="l">
              <a:defRPr sz="4000" b="1" cap="none" baseline="0">
                <a:solidFill>
                  <a:schemeClr val="tx1"/>
                </a:solidFill>
              </a:defRPr>
            </a:lvl1pPr>
          </a:lstStyle>
          <a:p>
            <a:r>
              <a:rPr lang="en-US" dirty="0"/>
              <a:t>Subsection Title</a:t>
            </a:r>
            <a:endParaRPr lang="en-CA" dirty="0"/>
          </a:p>
        </p:txBody>
      </p:sp>
      <p:sp>
        <p:nvSpPr>
          <p:cNvPr id="3" name="Text Placeholder 2"/>
          <p:cNvSpPr>
            <a:spLocks noGrp="1"/>
          </p:cNvSpPr>
          <p:nvPr>
            <p:ph type="body" idx="1" hasCustomPrompt="1"/>
          </p:nvPr>
        </p:nvSpPr>
        <p:spPr>
          <a:xfrm>
            <a:off x="4223792" y="3494931"/>
            <a:ext cx="7390524" cy="1500187"/>
          </a:xfrm>
          <a:prstGeom prst="rect">
            <a:avLst/>
          </a:prstGeom>
        </p:spPr>
        <p:txBody>
          <a:bodyPr anchor="t" anchorCtr="0"/>
          <a:lstStyle>
            <a:lvl1pPr marL="0" indent="0">
              <a:buNone/>
              <a:defRPr sz="20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Subsection subtitle</a:t>
            </a:r>
          </a:p>
        </p:txBody>
      </p:sp>
      <p:sp>
        <p:nvSpPr>
          <p:cNvPr id="8" name="Rectangle 7"/>
          <p:cNvSpPr/>
          <p:nvPr userDrawn="1"/>
        </p:nvSpPr>
        <p:spPr>
          <a:xfrm>
            <a:off x="0" y="0"/>
            <a:ext cx="368445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80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839416" y="638972"/>
            <a:ext cx="2028135" cy="2834503"/>
          </a:xfrm>
          <a:prstGeom prst="rect">
            <a:avLst/>
          </a:prstGeom>
        </p:spPr>
      </p:pic>
    </p:spTree>
    <p:extLst>
      <p:ext uri="{BB962C8B-B14F-4D97-AF65-F5344CB8AC3E}">
        <p14:creationId xmlns:p14="http://schemas.microsoft.com/office/powerpoint/2010/main" val="147702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oject Partner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911424" y="1916832"/>
            <a:ext cx="2469219" cy="1728191"/>
          </a:xfrm>
          <a:prstGeom prst="rect">
            <a:avLst/>
          </a:prstGeom>
        </p:spPr>
        <p:txBody>
          <a:bodyPr>
            <a:normAutofit/>
          </a:bodyPr>
          <a:lstStyle>
            <a:lvl1pPr marL="0" indent="0">
              <a:spcBef>
                <a:spcPts val="1200"/>
              </a:spcBef>
              <a:buNone/>
              <a:defRPr sz="1800" baseline="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br>
              <a:rPr lang="en-US" dirty="0"/>
            </a:br>
            <a:r>
              <a:rPr lang="en-US" dirty="0"/>
              <a:t>Consider including McMaster DFM logo here</a:t>
            </a:r>
            <a:endParaRPr lang="en-CA" dirty="0"/>
          </a:p>
        </p:txBody>
      </p:sp>
      <p:sp>
        <p:nvSpPr>
          <p:cNvPr id="9" name="Title 8"/>
          <p:cNvSpPr>
            <a:spLocks noGrp="1"/>
          </p:cNvSpPr>
          <p:nvPr>
            <p:ph type="title" hasCustomPrompt="1"/>
          </p:nvPr>
        </p:nvSpPr>
        <p:spPr/>
        <p:txBody>
          <a:bodyPr/>
          <a:lstStyle>
            <a:lvl1pPr>
              <a:defRPr baseline="0"/>
            </a:lvl1pPr>
          </a:lstStyle>
          <a:p>
            <a:r>
              <a:rPr lang="en-US" dirty="0"/>
              <a:t>Partners Title (e.g., Project Partners)</a:t>
            </a:r>
            <a:endParaRPr lang="en-CA" dirty="0"/>
          </a:p>
        </p:txBody>
      </p:sp>
      <p:sp>
        <p:nvSpPr>
          <p:cNvPr id="7" name="Content Placeholder 2"/>
          <p:cNvSpPr>
            <a:spLocks noGrp="1"/>
          </p:cNvSpPr>
          <p:nvPr>
            <p:ph idx="10" hasCustomPrompt="1"/>
          </p:nvPr>
        </p:nvSpPr>
        <p:spPr>
          <a:xfrm>
            <a:off x="3575720" y="1916832"/>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8" name="Content Placeholder 2"/>
          <p:cNvSpPr>
            <a:spLocks noGrp="1"/>
          </p:cNvSpPr>
          <p:nvPr>
            <p:ph idx="11" hasCustomPrompt="1"/>
          </p:nvPr>
        </p:nvSpPr>
        <p:spPr>
          <a:xfrm>
            <a:off x="6240016" y="1916831"/>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10" name="Content Placeholder 2"/>
          <p:cNvSpPr>
            <a:spLocks noGrp="1"/>
          </p:cNvSpPr>
          <p:nvPr>
            <p:ph idx="12" hasCustomPrompt="1"/>
          </p:nvPr>
        </p:nvSpPr>
        <p:spPr>
          <a:xfrm>
            <a:off x="8904312" y="1916830"/>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11" name="Content Placeholder 2"/>
          <p:cNvSpPr>
            <a:spLocks noGrp="1"/>
          </p:cNvSpPr>
          <p:nvPr>
            <p:ph idx="13" hasCustomPrompt="1"/>
          </p:nvPr>
        </p:nvSpPr>
        <p:spPr>
          <a:xfrm>
            <a:off x="891858" y="3789042"/>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12" name="Content Placeholder 2"/>
          <p:cNvSpPr>
            <a:spLocks noGrp="1"/>
          </p:cNvSpPr>
          <p:nvPr>
            <p:ph idx="14" hasCustomPrompt="1"/>
          </p:nvPr>
        </p:nvSpPr>
        <p:spPr>
          <a:xfrm>
            <a:off x="3556154" y="3789042"/>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13" name="Content Placeholder 2"/>
          <p:cNvSpPr>
            <a:spLocks noGrp="1"/>
          </p:cNvSpPr>
          <p:nvPr>
            <p:ph idx="15" hasCustomPrompt="1"/>
          </p:nvPr>
        </p:nvSpPr>
        <p:spPr>
          <a:xfrm>
            <a:off x="6220450" y="3789041"/>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
        <p:nvSpPr>
          <p:cNvPr id="14" name="Content Placeholder 2"/>
          <p:cNvSpPr>
            <a:spLocks noGrp="1"/>
          </p:cNvSpPr>
          <p:nvPr>
            <p:ph idx="16" hasCustomPrompt="1"/>
          </p:nvPr>
        </p:nvSpPr>
        <p:spPr>
          <a:xfrm>
            <a:off x="8884746" y="3789040"/>
            <a:ext cx="2469219" cy="1728191"/>
          </a:xfrm>
          <a:prstGeom prst="rect">
            <a:avLst/>
          </a:prstGeom>
        </p:spPr>
        <p:txBody>
          <a:bodyPr>
            <a:normAutofit/>
          </a:bodyPr>
          <a:lstStyle>
            <a:lvl1pPr marL="0" indent="0">
              <a:spcBef>
                <a:spcPts val="1200"/>
              </a:spcBef>
              <a:buNone/>
              <a:defRPr sz="1800">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Partner Logo </a:t>
            </a:r>
            <a:br>
              <a:rPr lang="en-US" dirty="0"/>
            </a:br>
            <a:r>
              <a:rPr lang="en-US" dirty="0"/>
              <a:t>(adjust as necessary)</a:t>
            </a:r>
            <a:endParaRPr lang="en-CA" dirty="0"/>
          </a:p>
        </p:txBody>
      </p:sp>
    </p:spTree>
    <p:extLst>
      <p:ext uri="{BB962C8B-B14F-4D97-AF65-F5344CB8AC3E}">
        <p14:creationId xmlns:p14="http://schemas.microsoft.com/office/powerpoint/2010/main" val="1342455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07368" y="1628800"/>
            <a:ext cx="5587032" cy="4497364"/>
          </a:xfrm>
          <a:prstGeom prst="rect">
            <a:avLst/>
          </a:prstGeo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p:cNvSpPr>
            <a:spLocks noGrp="1"/>
          </p:cNvSpPr>
          <p:nvPr>
            <p:ph sz="half" idx="2"/>
          </p:nvPr>
        </p:nvSpPr>
        <p:spPr>
          <a:xfrm>
            <a:off x="6130230" y="1628800"/>
            <a:ext cx="5587032" cy="4497364"/>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Title 5"/>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2064474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07368" y="1628800"/>
            <a:ext cx="5589149"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07368" y="2268563"/>
            <a:ext cx="5589149" cy="38576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6124486" y="1628800"/>
            <a:ext cx="5591344"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24486" y="2268562"/>
            <a:ext cx="5591344" cy="385760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Title 6"/>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6949436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50495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accent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75429" y="692696"/>
            <a:ext cx="3039853" cy="4248472"/>
          </a:xfrm>
          <a:prstGeom prst="rect">
            <a:avLst/>
          </a:prstGeom>
        </p:spPr>
      </p:pic>
      <p:sp>
        <p:nvSpPr>
          <p:cNvPr id="3" name="TextBox 2"/>
          <p:cNvSpPr txBox="1"/>
          <p:nvPr userDrawn="1"/>
        </p:nvSpPr>
        <p:spPr>
          <a:xfrm>
            <a:off x="7968208" y="4664885"/>
            <a:ext cx="3621504" cy="1754326"/>
          </a:xfrm>
          <a:prstGeom prst="rect">
            <a:avLst/>
          </a:prstGeom>
          <a:noFill/>
        </p:spPr>
        <p:txBody>
          <a:bodyPr wrap="none" rtlCol="0">
            <a:spAutoFit/>
          </a:bodyPr>
          <a:lstStyle/>
          <a:p>
            <a:pPr algn="r"/>
            <a:r>
              <a:rPr lang="en-CA" dirty="0">
                <a:latin typeface="Arial Narrow" panose="020B0606020202030204" pitchFamily="34" charset="0"/>
              </a:rPr>
              <a:t>Department of Family Medicine</a:t>
            </a:r>
            <a:br>
              <a:rPr lang="en-CA" dirty="0">
                <a:latin typeface="Arial Narrow" panose="020B0606020202030204" pitchFamily="34" charset="0"/>
              </a:rPr>
            </a:br>
            <a:r>
              <a:rPr lang="en-CA" dirty="0">
                <a:latin typeface="Arial Narrow" panose="020B0606020202030204" pitchFamily="34" charset="0"/>
              </a:rPr>
              <a:t>Michael G. DeGroote School of Medicine</a:t>
            </a:r>
            <a:br>
              <a:rPr lang="en-CA" dirty="0">
                <a:latin typeface="Arial Narrow" panose="020B0606020202030204" pitchFamily="34" charset="0"/>
              </a:rPr>
            </a:br>
            <a:r>
              <a:rPr lang="en-CA" dirty="0">
                <a:latin typeface="Arial Narrow" panose="020B0606020202030204" pitchFamily="34" charset="0"/>
              </a:rPr>
              <a:t>Faculty of Health Sciences</a:t>
            </a:r>
          </a:p>
          <a:p>
            <a:pPr algn="r"/>
            <a:endParaRPr lang="en-CA" dirty="0">
              <a:latin typeface="Arial Narrow" panose="020B0606020202030204" pitchFamily="34" charset="0"/>
            </a:endParaRPr>
          </a:p>
          <a:p>
            <a:pPr algn="r"/>
            <a:r>
              <a:rPr lang="en-CA" dirty="0">
                <a:latin typeface="Arial Narrow" panose="020B0606020202030204" pitchFamily="34" charset="0"/>
              </a:rPr>
              <a:t>fammedmcmaster.ca</a:t>
            </a:r>
          </a:p>
          <a:p>
            <a:pPr algn="r"/>
            <a:r>
              <a:rPr lang="en-CA" dirty="0">
                <a:latin typeface="Arial Narrow" panose="020B0606020202030204" pitchFamily="34" charset="0"/>
              </a:rPr>
              <a:t>@McMasterFamMed</a:t>
            </a:r>
          </a:p>
        </p:txBody>
      </p:sp>
    </p:spTree>
    <p:extLst>
      <p:ext uri="{BB962C8B-B14F-4D97-AF65-F5344CB8AC3E}">
        <p14:creationId xmlns:p14="http://schemas.microsoft.com/office/powerpoint/2010/main" val="3606322154"/>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368" y="1628801"/>
            <a:ext cx="11309894" cy="4454499"/>
          </a:xfrm>
          <a:prstGeom prst="rect">
            <a:avLst/>
          </a:prstGeom>
        </p:spPr>
        <p:txBody>
          <a:bodyPr/>
          <a:lstStyle>
            <a:lvl1pPr>
              <a:spcBef>
                <a:spcPts val="1200"/>
              </a:spcBef>
              <a:defRPr>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9" name="Title 8"/>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625252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368" y="404665"/>
            <a:ext cx="11309894" cy="5688632"/>
          </a:xfrm>
          <a:prstGeom prst="rect">
            <a:avLst/>
          </a:prstGeom>
        </p:spPr>
        <p:txBody>
          <a:bodyPr/>
          <a:lstStyle>
            <a:lvl1pPr>
              <a:spcBef>
                <a:spcPts val="1200"/>
              </a:spcBef>
              <a:defRPr>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Tree>
    <p:extLst>
      <p:ext uri="{BB962C8B-B14F-4D97-AF65-F5344CB8AC3E}">
        <p14:creationId xmlns:p14="http://schemas.microsoft.com/office/powerpoint/2010/main" val="3634781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4210294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Pictur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368" y="1628800"/>
            <a:ext cx="6264696" cy="4824536"/>
          </a:xfrm>
          <a:prstGeom prst="rect">
            <a:avLst/>
          </a:prstGeom>
        </p:spPr>
        <p:txBody>
          <a:bodyPr/>
          <a:lstStyle>
            <a:lvl1pPr>
              <a:spcBef>
                <a:spcPts val="1200"/>
              </a:spcBef>
              <a:defRPr>
                <a:solidFill>
                  <a:schemeClr val="tx1"/>
                </a:solidFill>
              </a:defRPr>
            </a:lvl1pPr>
            <a:lvl2pPr>
              <a:spcBef>
                <a:spcPts val="1200"/>
              </a:spcBef>
              <a:defRPr>
                <a:solidFill>
                  <a:schemeClr val="tx1"/>
                </a:solidFill>
              </a:defRPr>
            </a:lvl2pPr>
            <a:lvl3pPr>
              <a:spcBef>
                <a:spcPts val="1200"/>
              </a:spcBef>
              <a:defRPr>
                <a:solidFill>
                  <a:schemeClr val="tx1"/>
                </a:solidFill>
              </a:defRPr>
            </a:lvl3pPr>
            <a:lvl4pPr>
              <a:spcBef>
                <a:spcPts val="1200"/>
              </a:spcBef>
              <a:defRPr>
                <a:solidFill>
                  <a:schemeClr val="tx1"/>
                </a:solidFill>
              </a:defRPr>
            </a:lvl4pPr>
            <a:lvl5pPr>
              <a:spcBef>
                <a:spcPts val="1200"/>
              </a:spcBef>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8" name="Picture Placeholder 6"/>
          <p:cNvSpPr>
            <a:spLocks noGrp="1"/>
          </p:cNvSpPr>
          <p:nvPr>
            <p:ph type="pic" sz="quarter" idx="11"/>
          </p:nvPr>
        </p:nvSpPr>
        <p:spPr>
          <a:xfrm>
            <a:off x="6888088" y="1628801"/>
            <a:ext cx="4829173" cy="4392488"/>
          </a:xfrm>
          <a:prstGeom prst="rect">
            <a:avLst/>
          </a:prstGeom>
        </p:spPr>
        <p:txBody>
          <a:bodyPr/>
          <a:lstStyle>
            <a:lvl1pPr marL="0" indent="0">
              <a:buNone/>
              <a:defRPr/>
            </a:lvl1pPr>
          </a:lstStyle>
          <a:p>
            <a:endParaRPr lang="en-CA" dirty="0"/>
          </a:p>
        </p:txBody>
      </p:sp>
      <p:sp>
        <p:nvSpPr>
          <p:cNvPr id="9" name="Title 8"/>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521092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iant 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116632"/>
            <a:ext cx="12192000" cy="5976664"/>
          </a:xfrm>
        </p:spPr>
        <p:txBody>
          <a:bodyPr/>
          <a:lstStyle>
            <a:lvl1pPr marL="0" indent="0">
              <a:buNone/>
              <a:defRPr baseline="0"/>
            </a:lvl1pPr>
          </a:lstStyle>
          <a:p>
            <a:r>
              <a:rPr lang="en-CA" dirty="0"/>
              <a:t>Click icon to add picture</a:t>
            </a:r>
          </a:p>
        </p:txBody>
      </p:sp>
    </p:spTree>
    <p:extLst>
      <p:ext uri="{BB962C8B-B14F-4D97-AF65-F5344CB8AC3E}">
        <p14:creationId xmlns:p14="http://schemas.microsoft.com/office/powerpoint/2010/main" val="2600273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389717" y="332656"/>
            <a:ext cx="7315200" cy="503468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hasCustomPrompt="1"/>
          </p:nvPr>
        </p:nvSpPr>
        <p:spPr>
          <a:xfrm>
            <a:off x="2389717" y="5445224"/>
            <a:ext cx="7315200" cy="804862"/>
          </a:xfrm>
          <a:prstGeom prst="rect">
            <a:avLst/>
          </a:prstGeom>
        </p:spPr>
        <p:txBody>
          <a:bodyPr lIns="0" tIns="0" rIns="0" bIns="0"/>
          <a:lstStyle>
            <a:lvl1pPr marL="0" indent="0">
              <a:buNone/>
              <a:defRPr sz="14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Add Caption Here </a:t>
            </a:r>
            <a:br>
              <a:rPr lang="en-US" dirty="0"/>
            </a:br>
            <a:r>
              <a:rPr lang="en-US" dirty="0"/>
              <a:t>If you need a wider image, re-align this text box with the left side of the image</a:t>
            </a:r>
          </a:p>
        </p:txBody>
      </p:sp>
    </p:spTree>
    <p:extLst>
      <p:ext uri="{BB962C8B-B14F-4D97-AF65-F5344CB8AC3E}">
        <p14:creationId xmlns:p14="http://schemas.microsoft.com/office/powerpoint/2010/main" val="1412152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615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No Logo">
    <p:spTree>
      <p:nvGrpSpPr>
        <p:cNvPr id="1" name=""/>
        <p:cNvGrpSpPr/>
        <p:nvPr/>
      </p:nvGrpSpPr>
      <p:grpSpPr>
        <a:xfrm>
          <a:off x="0" y="0"/>
          <a:ext cx="0" cy="0"/>
          <a:chOff x="0" y="0"/>
          <a:chExt cx="0" cy="0"/>
        </a:xfrm>
      </p:grpSpPr>
      <p:sp>
        <p:nvSpPr>
          <p:cNvPr id="4" name="Rectangle 3"/>
          <p:cNvSpPr/>
          <p:nvPr userDrawn="1"/>
        </p:nvSpPr>
        <p:spPr>
          <a:xfrm>
            <a:off x="0" y="0"/>
            <a:ext cx="12192000" cy="1166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436326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8" cstate="print">
            <a:extLst>
              <a:ext uri="{28A0092B-C50C-407E-A947-70E740481C1C}">
                <a14:useLocalDpi xmlns:a14="http://schemas.microsoft.com/office/drawing/2010/main" val="0"/>
              </a:ext>
            </a:extLst>
          </a:blip>
          <a:srcRect/>
          <a:stretch/>
        </p:blipFill>
        <p:spPr>
          <a:xfrm>
            <a:off x="9408368" y="6138949"/>
            <a:ext cx="2610037" cy="551589"/>
          </a:xfrm>
          <a:prstGeom prst="rect">
            <a:avLst/>
          </a:prstGeom>
        </p:spPr>
      </p:pic>
      <p:sp>
        <p:nvSpPr>
          <p:cNvPr id="4" name="Title Placeholder 3"/>
          <p:cNvSpPr>
            <a:spLocks noGrp="1"/>
          </p:cNvSpPr>
          <p:nvPr>
            <p:ph type="title"/>
          </p:nvPr>
        </p:nvSpPr>
        <p:spPr>
          <a:xfrm>
            <a:off x="407368" y="188641"/>
            <a:ext cx="11309894" cy="1368151"/>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10" name="Text Placeholder 9"/>
          <p:cNvSpPr>
            <a:spLocks noGrp="1"/>
          </p:cNvSpPr>
          <p:nvPr>
            <p:ph type="body" idx="1"/>
          </p:nvPr>
        </p:nvSpPr>
        <p:spPr>
          <a:xfrm>
            <a:off x="402730" y="1628801"/>
            <a:ext cx="11309894" cy="446449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Rectangle 4"/>
          <p:cNvSpPr/>
          <p:nvPr userDrawn="1"/>
        </p:nvSpPr>
        <p:spPr>
          <a:xfrm>
            <a:off x="0" y="0"/>
            <a:ext cx="12192000" cy="1166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26643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7" r:id="rId3"/>
    <p:sldLayoutId id="2147483666" r:id="rId4"/>
    <p:sldLayoutId id="2147483674" r:id="rId5"/>
    <p:sldLayoutId id="2147483667" r:id="rId6"/>
    <p:sldLayoutId id="2147483669" r:id="rId7"/>
    <p:sldLayoutId id="2147483676" r:id="rId8"/>
    <p:sldLayoutId id="2147483673" r:id="rId9"/>
    <p:sldLayoutId id="2147483675" r:id="rId10"/>
    <p:sldLayoutId id="2147483663" r:id="rId11"/>
    <p:sldLayoutId id="2147483678" r:id="rId12"/>
    <p:sldLayoutId id="2147483664" r:id="rId13"/>
    <p:sldLayoutId id="2147483665" r:id="rId14"/>
    <p:sldLayoutId id="2147483668" r:id="rId15"/>
    <p:sldLayoutId id="2147483672" r:id="rId16"/>
  </p:sldLayoutIdLst>
  <p:txStyles>
    <p:titleStyle>
      <a:lvl1pPr algn="l" defTabSz="914400" rtl="0" eaLnBrk="1" latinLnBrk="0" hangingPunct="1">
        <a:spcBef>
          <a:spcPct val="0"/>
        </a:spcBef>
        <a:buNone/>
        <a:defRPr sz="3600" b="1" kern="1200">
          <a:solidFill>
            <a:schemeClr val="tx1"/>
          </a:solidFill>
          <a:latin typeface="+mj-lt"/>
          <a:ea typeface="+mj-ea"/>
          <a:cs typeface="+mj-cs"/>
        </a:defRPr>
      </a:lvl1pPr>
    </p:titleStyle>
    <p:bodyStyle>
      <a:lvl1pPr marL="342900" indent="-342900" algn="l" defTabSz="914400" rtl="0" eaLnBrk="1" latinLnBrk="0" hangingPunct="1">
        <a:spcBef>
          <a:spcPts val="12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ts val="12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ts val="12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ts val="12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ts val="12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9.xml"/><Relationship Id="rId5" Type="http://schemas.openxmlformats.org/officeDocument/2006/relationships/image" Target="../media/image10.jpe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1.xml"/><Relationship Id="rId5" Type="http://schemas.openxmlformats.org/officeDocument/2006/relationships/image" Target="../media/image11.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2.xml"/><Relationship Id="rId5" Type="http://schemas.openxmlformats.org/officeDocument/2006/relationships/image" Target="../media/image12.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6.emf"/><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9.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4439816" y="923103"/>
            <a:ext cx="7200776" cy="2520280"/>
          </a:xfrm>
        </p:spPr>
        <p:txBody>
          <a:bodyPr>
            <a:normAutofit/>
          </a:bodyPr>
          <a:lstStyle/>
          <a:p>
            <a:r>
              <a:rPr lang="en-US" sz="2800" b="1" cap="all" dirty="0">
                <a:solidFill>
                  <a:schemeClr val="bg1"/>
                </a:solidFill>
                <a:latin typeface="+mn-lt"/>
                <a:ea typeface="+mj-ea"/>
                <a:cs typeface="+mj-cs"/>
              </a:rPr>
              <a:t>Planning the evaluation – Part 4</a:t>
            </a:r>
            <a:br>
              <a:rPr lang="en-US" sz="2800" b="1" cap="all" dirty="0">
                <a:solidFill>
                  <a:schemeClr val="bg1"/>
                </a:solidFill>
                <a:latin typeface="+mn-lt"/>
                <a:ea typeface="+mj-ea"/>
                <a:cs typeface="+mj-cs"/>
              </a:rPr>
            </a:br>
            <a:r>
              <a:rPr lang="en-US" sz="3600" b="1" cap="all" dirty="0">
                <a:latin typeface="+mn-lt"/>
                <a:ea typeface="+mj-ea"/>
                <a:cs typeface="+mj-cs"/>
              </a:rPr>
              <a:t>designing and administering surveys</a:t>
            </a:r>
            <a:endParaRPr lang="en-CA" sz="3600" b="1" dirty="0"/>
          </a:p>
        </p:txBody>
      </p:sp>
      <p:sp>
        <p:nvSpPr>
          <p:cNvPr id="12" name="Text Placeholder 11"/>
          <p:cNvSpPr>
            <a:spLocks noGrp="1"/>
          </p:cNvSpPr>
          <p:nvPr>
            <p:ph type="body" sz="quarter" idx="10"/>
          </p:nvPr>
        </p:nvSpPr>
        <p:spPr>
          <a:xfrm>
            <a:off x="4439816" y="3526155"/>
            <a:ext cx="7200776" cy="1447397"/>
          </a:xfrm>
        </p:spPr>
        <p:txBody>
          <a:bodyPr>
            <a:normAutofit/>
          </a:bodyPr>
          <a:lstStyle/>
          <a:p>
            <a:r>
              <a:rPr lang="en-US" sz="2400" dirty="0"/>
              <a:t>Dr. Michelle Howard</a:t>
            </a:r>
            <a:endParaRPr lang="en-CA" sz="2400" dirty="0"/>
          </a:p>
        </p:txBody>
      </p:sp>
      <p:sp>
        <p:nvSpPr>
          <p:cNvPr id="13" name="Text Placeholder 12"/>
          <p:cNvSpPr>
            <a:spLocks noGrp="1"/>
          </p:cNvSpPr>
          <p:nvPr>
            <p:ph type="body" sz="quarter" idx="11"/>
          </p:nvPr>
        </p:nvSpPr>
        <p:spPr/>
        <p:txBody>
          <a:bodyPr/>
          <a:lstStyle/>
          <a:p>
            <a:r>
              <a:rPr lang="en-CA" dirty="0"/>
              <a:t>Presenter’s Twitter Handle</a:t>
            </a:r>
          </a:p>
        </p:txBody>
      </p:sp>
    </p:spTree>
    <p:extLst>
      <p:ext uri="{BB962C8B-B14F-4D97-AF65-F5344CB8AC3E}">
        <p14:creationId xmlns:p14="http://schemas.microsoft.com/office/powerpoint/2010/main" val="8228931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Item Reduction</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1279778" y="1176396"/>
            <a:ext cx="9714993" cy="5262979"/>
          </a:xfrm>
          <a:prstGeom prst="rect">
            <a:avLst/>
          </a:prstGeom>
          <a:noFill/>
        </p:spPr>
        <p:txBody>
          <a:bodyPr wrap="square" rtlCol="0">
            <a:spAutoFit/>
          </a:bodyPr>
          <a:lstStyle/>
          <a:p>
            <a:r>
              <a:rPr lang="en-CA" sz="2800" b="1" dirty="0"/>
              <a:t>Why?</a:t>
            </a:r>
          </a:p>
          <a:p>
            <a:pPr marL="285750" indent="-285750">
              <a:buFont typeface="Arial" panose="020B0604020202020204" pitchFamily="34" charset="0"/>
              <a:buChar char="•"/>
            </a:pPr>
            <a:r>
              <a:rPr lang="en-CA" sz="2800" dirty="0"/>
              <a:t>To make as short as possible without losing necessary information (keeping desired constructs)</a:t>
            </a:r>
          </a:p>
          <a:p>
            <a:pPr marL="742950" lvl="1" indent="-285750">
              <a:buFont typeface="Arial" panose="020B0604020202020204" pitchFamily="34" charset="0"/>
              <a:buChar char="•"/>
            </a:pPr>
            <a:r>
              <a:rPr lang="en-CA" sz="2800" dirty="0"/>
              <a:t>Eliminate questions that duplicate the same idea</a:t>
            </a:r>
          </a:p>
          <a:p>
            <a:pPr marL="742950" lvl="1" indent="-285750">
              <a:buFont typeface="Arial" panose="020B0604020202020204" pitchFamily="34" charset="0"/>
              <a:buChar char="•"/>
            </a:pPr>
            <a:r>
              <a:rPr lang="en-CA" sz="2800" dirty="0"/>
              <a:t>Eliminate or re-word questions that are difficult to answer</a:t>
            </a:r>
          </a:p>
          <a:p>
            <a:pPr marL="742950" lvl="1" indent="-285750">
              <a:buFont typeface="Arial" panose="020B0604020202020204" pitchFamily="34" charset="0"/>
              <a:buChar char="•"/>
            </a:pPr>
            <a:r>
              <a:rPr lang="en-CA" sz="2800" dirty="0"/>
              <a:t>Eliminate questions that everyone answers the same way</a:t>
            </a:r>
          </a:p>
          <a:p>
            <a:endParaRPr lang="en-CA" sz="2800" dirty="0"/>
          </a:p>
          <a:p>
            <a:r>
              <a:rPr lang="en-CA" sz="2800" b="1" dirty="0"/>
              <a:t>How?</a:t>
            </a:r>
          </a:p>
          <a:p>
            <a:pPr marL="742950" lvl="1" indent="-285750">
              <a:buFont typeface="Arial" panose="020B0604020202020204" pitchFamily="34" charset="0"/>
              <a:buChar char="•"/>
            </a:pPr>
            <a:r>
              <a:rPr lang="en-CA" sz="2800" dirty="0"/>
              <a:t>Expert input</a:t>
            </a:r>
          </a:p>
          <a:p>
            <a:pPr marL="742950" lvl="1" indent="-285750">
              <a:buFont typeface="Arial" panose="020B0604020202020204" pitchFamily="34" charset="0"/>
              <a:buChar char="•"/>
            </a:pPr>
            <a:r>
              <a:rPr lang="en-CA" sz="2800" dirty="0"/>
              <a:t>Pilot testing</a:t>
            </a:r>
          </a:p>
          <a:p>
            <a:pPr marL="742950" lvl="1" indent="-285750">
              <a:buFont typeface="Arial" panose="020B0604020202020204" pitchFamily="34" charset="0"/>
              <a:buChar char="•"/>
            </a:pPr>
            <a:r>
              <a:rPr lang="en-CA" sz="2800" dirty="0"/>
              <a:t>Statistical analysis</a:t>
            </a:r>
          </a:p>
          <a:p>
            <a:pPr marL="285750" indent="-285750">
              <a:buFont typeface="Arial" panose="020B0604020202020204" pitchFamily="34" charset="0"/>
              <a:buChar char="•"/>
            </a:pPr>
            <a:endParaRPr lang="en-CA" sz="2800" dirty="0"/>
          </a:p>
        </p:txBody>
      </p:sp>
    </p:spTree>
    <p:custDataLst>
      <p:tags r:id="rId1"/>
    </p:custDataLst>
    <p:extLst>
      <p:ext uri="{BB962C8B-B14F-4D97-AF65-F5344CB8AC3E}">
        <p14:creationId xmlns:p14="http://schemas.microsoft.com/office/powerpoint/2010/main" val="1825313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rPr>
              <a:t>Testing the Survey</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646762" y="2203549"/>
            <a:ext cx="3338022" cy="1938992"/>
          </a:xfrm>
          <a:prstGeom prst="rect">
            <a:avLst/>
          </a:prstGeom>
          <a:noFill/>
        </p:spPr>
        <p:txBody>
          <a:bodyPr wrap="square" rtlCol="0">
            <a:spAutoFit/>
          </a:bodyPr>
          <a:lstStyle/>
          <a:p>
            <a:r>
              <a:rPr lang="en-CA" sz="2000" b="1" dirty="0"/>
              <a:t>Focus on Individual Items</a:t>
            </a:r>
          </a:p>
          <a:p>
            <a:pPr marL="285750" indent="-285750">
              <a:buFont typeface="Arial" panose="020B0604020202020204" pitchFamily="34" charset="0"/>
              <a:buChar char="•"/>
            </a:pPr>
            <a:r>
              <a:rPr lang="en-CA" sz="2000" dirty="0"/>
              <a:t>Expert review</a:t>
            </a:r>
          </a:p>
          <a:p>
            <a:pPr marL="285750" indent="-285750">
              <a:buFont typeface="Arial" panose="020B0604020202020204" pitchFamily="34" charset="0"/>
              <a:buChar char="•"/>
            </a:pPr>
            <a:r>
              <a:rPr lang="en-CA" sz="2000" dirty="0"/>
              <a:t>Language clarity, readability, cultural issues</a:t>
            </a:r>
          </a:p>
          <a:p>
            <a:pPr marL="285750" indent="-285750">
              <a:buFont typeface="Arial" panose="020B0604020202020204" pitchFamily="34" charset="0"/>
              <a:buChar char="•"/>
            </a:pPr>
            <a:r>
              <a:rPr lang="en-CA" sz="2000" dirty="0"/>
              <a:t>Interpretation of individual questions</a:t>
            </a:r>
          </a:p>
        </p:txBody>
      </p:sp>
      <p:sp>
        <p:nvSpPr>
          <p:cNvPr id="8" name="TextBox 7"/>
          <p:cNvSpPr txBox="1"/>
          <p:nvPr/>
        </p:nvSpPr>
        <p:spPr>
          <a:xfrm>
            <a:off x="4437008" y="2204666"/>
            <a:ext cx="3807584" cy="3785652"/>
          </a:xfrm>
          <a:prstGeom prst="rect">
            <a:avLst/>
          </a:prstGeom>
          <a:noFill/>
        </p:spPr>
        <p:txBody>
          <a:bodyPr wrap="square" rtlCol="0">
            <a:spAutoFit/>
          </a:bodyPr>
          <a:lstStyle/>
          <a:p>
            <a:r>
              <a:rPr lang="en-CA" sz="2000" b="1" dirty="0"/>
              <a:t>Focus on entire survey</a:t>
            </a:r>
          </a:p>
          <a:p>
            <a:pPr marL="285750" indent="-285750">
              <a:buFont typeface="Arial" panose="020B0604020202020204" pitchFamily="34" charset="0"/>
              <a:buChar char="•"/>
            </a:pPr>
            <a:r>
              <a:rPr lang="en-CA" sz="2000" dirty="0"/>
              <a:t>Actual respondents</a:t>
            </a:r>
          </a:p>
          <a:p>
            <a:pPr marL="285750" indent="-285750">
              <a:buFont typeface="Arial" panose="020B0604020202020204" pitchFamily="34" charset="0"/>
              <a:buChar char="•"/>
            </a:pPr>
            <a:r>
              <a:rPr lang="en-CA" sz="2000" dirty="0"/>
              <a:t>Penultimate draft of entire package (pre-amble, introductory letter </a:t>
            </a:r>
            <a:r>
              <a:rPr lang="en-CA" sz="2000" dirty="0" err="1"/>
              <a:t>etc</a:t>
            </a:r>
            <a:r>
              <a:rPr lang="en-CA" sz="2000" dirty="0"/>
              <a:t>)</a:t>
            </a:r>
          </a:p>
          <a:p>
            <a:pPr marL="285750" indent="-285750">
              <a:buFont typeface="Arial" panose="020B0604020202020204" pitchFamily="34" charset="0"/>
              <a:buChar char="•"/>
            </a:pPr>
            <a:r>
              <a:rPr lang="en-CA" sz="2000" dirty="0"/>
              <a:t>Ensure consistent interpretation, accurate responding</a:t>
            </a:r>
          </a:p>
          <a:p>
            <a:pPr marL="285750" indent="-285750">
              <a:buFont typeface="Arial" panose="020B0604020202020204" pitchFamily="34" charset="0"/>
              <a:buChar char="•"/>
            </a:pPr>
            <a:r>
              <a:rPr lang="en-CA" sz="2000" dirty="0"/>
              <a:t>Flow, ease, burden</a:t>
            </a:r>
          </a:p>
          <a:p>
            <a:pPr marL="285750" indent="-285750">
              <a:buFont typeface="Arial" panose="020B0604020202020204" pitchFamily="34" charset="0"/>
              <a:buChar char="•"/>
            </a:pPr>
            <a:r>
              <a:rPr lang="en-CA" sz="2000" dirty="0"/>
              <a:t>May use for statistical testing of reliability and validity (n=100+)</a:t>
            </a:r>
          </a:p>
          <a:p>
            <a:pPr marL="285750" indent="-285750">
              <a:buFont typeface="Arial" panose="020B0604020202020204" pitchFamily="34" charset="0"/>
              <a:buChar char="•"/>
            </a:pPr>
            <a:endParaRPr lang="en-CA" sz="2000" dirty="0"/>
          </a:p>
        </p:txBody>
      </p:sp>
      <p:sp>
        <p:nvSpPr>
          <p:cNvPr id="9" name="TextBox 8"/>
          <p:cNvSpPr txBox="1"/>
          <p:nvPr/>
        </p:nvSpPr>
        <p:spPr>
          <a:xfrm>
            <a:off x="8551889" y="2223411"/>
            <a:ext cx="2636006" cy="1938992"/>
          </a:xfrm>
          <a:prstGeom prst="rect">
            <a:avLst/>
          </a:prstGeom>
          <a:noFill/>
        </p:spPr>
        <p:txBody>
          <a:bodyPr wrap="square" rtlCol="0">
            <a:spAutoFit/>
          </a:bodyPr>
          <a:lstStyle/>
          <a:p>
            <a:r>
              <a:rPr lang="en-CA" sz="2000" b="1" dirty="0"/>
              <a:t>Focus on big picture</a:t>
            </a:r>
          </a:p>
          <a:p>
            <a:pPr marL="285750" indent="-285750">
              <a:buFont typeface="Arial" panose="020B0604020202020204" pitchFamily="34" charset="0"/>
              <a:buChar char="•"/>
            </a:pPr>
            <a:r>
              <a:rPr lang="en-CA" sz="2000" dirty="0"/>
              <a:t>Asks about whether the survey reflects the issue of interest -  comprehensive, on topic</a:t>
            </a:r>
          </a:p>
        </p:txBody>
      </p:sp>
      <p:sp>
        <p:nvSpPr>
          <p:cNvPr id="3" name="Left-Right Arrow 2"/>
          <p:cNvSpPr/>
          <p:nvPr/>
        </p:nvSpPr>
        <p:spPr>
          <a:xfrm>
            <a:off x="839448" y="1177925"/>
            <a:ext cx="10790653" cy="1026741"/>
          </a:xfrm>
          <a:prstGeom prst="leftRightArrow">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p:cNvSpPr txBox="1"/>
          <p:nvPr/>
        </p:nvSpPr>
        <p:spPr>
          <a:xfrm>
            <a:off x="1094281" y="1439058"/>
            <a:ext cx="10535821" cy="523220"/>
          </a:xfrm>
          <a:prstGeom prst="rect">
            <a:avLst/>
          </a:prstGeom>
          <a:noFill/>
        </p:spPr>
        <p:txBody>
          <a:bodyPr wrap="square" rtlCol="0">
            <a:spAutoFit/>
          </a:bodyPr>
          <a:lstStyle/>
          <a:p>
            <a:r>
              <a:rPr lang="en-CA" sz="2800" dirty="0"/>
              <a:t>Pre-testing                      Pilot testing                   Clinical sensibility testing                                </a:t>
            </a:r>
          </a:p>
        </p:txBody>
      </p:sp>
      <p:pic>
        <p:nvPicPr>
          <p:cNvPr id="13" name="Picture 12" descr="A Rushed Joke | An Anagram for Awesome"/>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532463" y="4507891"/>
            <a:ext cx="1524938" cy="1418192"/>
          </a:xfrm>
          <a:prstGeom prst="rect">
            <a:avLst/>
          </a:prstGeom>
        </p:spPr>
      </p:pic>
    </p:spTree>
    <p:custDataLst>
      <p:tags r:id="rId1"/>
    </p:custDataLst>
    <p:extLst>
      <p:ext uri="{BB962C8B-B14F-4D97-AF65-F5344CB8AC3E}">
        <p14:creationId xmlns:p14="http://schemas.microsoft.com/office/powerpoint/2010/main" val="2025688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Validity</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3" name="TextBox 2"/>
          <p:cNvSpPr txBox="1"/>
          <p:nvPr/>
        </p:nvSpPr>
        <p:spPr>
          <a:xfrm>
            <a:off x="1352883" y="1479005"/>
            <a:ext cx="9945809" cy="4031873"/>
          </a:xfrm>
          <a:prstGeom prst="rect">
            <a:avLst/>
          </a:prstGeom>
          <a:noFill/>
        </p:spPr>
        <p:txBody>
          <a:bodyPr wrap="square" rtlCol="0">
            <a:spAutoFit/>
          </a:bodyPr>
          <a:lstStyle/>
          <a:p>
            <a:r>
              <a:rPr lang="en-CA" sz="3200" b="1" dirty="0"/>
              <a:t>Validity = the degree to which evidence and theory support a measure’s intended use</a:t>
            </a:r>
          </a:p>
          <a:p>
            <a:pPr marL="285750" indent="-285750">
              <a:buFont typeface="Arial" panose="020B0604020202020204" pitchFamily="34" charset="0"/>
              <a:buChar char="•"/>
            </a:pPr>
            <a:r>
              <a:rPr lang="en-CA" sz="3200" dirty="0"/>
              <a:t>Not a ‘property’ of the survey - depends on context and population</a:t>
            </a:r>
          </a:p>
          <a:p>
            <a:pPr marL="285750" indent="-285750">
              <a:buFont typeface="Arial" panose="020B0604020202020204" pitchFamily="34" charset="0"/>
              <a:buChar char="•"/>
            </a:pPr>
            <a:r>
              <a:rPr lang="en-CA" sz="3200" dirty="0"/>
              <a:t>Accumulation of evidence across time, settings, samples to build an argument</a:t>
            </a:r>
          </a:p>
          <a:p>
            <a:pPr marL="285750" indent="-285750">
              <a:buFont typeface="Arial" panose="020B0604020202020204" pitchFamily="34" charset="0"/>
              <a:buChar char="•"/>
            </a:pPr>
            <a:r>
              <a:rPr lang="en-CA" sz="3200" dirty="0"/>
              <a:t>Face, content, construct, criterion</a:t>
            </a:r>
          </a:p>
          <a:p>
            <a:pPr marL="285750" indent="-285750">
              <a:buFont typeface="Arial" panose="020B0604020202020204" pitchFamily="34" charset="0"/>
              <a:buChar char="•"/>
            </a:pPr>
            <a:endParaRPr lang="en-CA" sz="3200" dirty="0"/>
          </a:p>
        </p:txBody>
      </p:sp>
    </p:spTree>
    <p:custDataLst>
      <p:tags r:id="rId1"/>
    </p:custDataLst>
    <p:extLst>
      <p:ext uri="{BB962C8B-B14F-4D97-AF65-F5344CB8AC3E}">
        <p14:creationId xmlns:p14="http://schemas.microsoft.com/office/powerpoint/2010/main" val="74109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9"/>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9"/>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Reliability Types</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13" name="TextBox 12"/>
          <p:cNvSpPr txBox="1"/>
          <p:nvPr/>
        </p:nvSpPr>
        <p:spPr>
          <a:xfrm>
            <a:off x="675249" y="2646505"/>
            <a:ext cx="10142806" cy="1384995"/>
          </a:xfrm>
          <a:prstGeom prst="rect">
            <a:avLst/>
          </a:prstGeom>
          <a:noFill/>
        </p:spPr>
        <p:txBody>
          <a:bodyPr wrap="square" rtlCol="0">
            <a:spAutoFit/>
          </a:bodyPr>
          <a:lstStyle/>
          <a:p>
            <a:r>
              <a:rPr lang="en-CA" sz="2800" b="1" dirty="0"/>
              <a:t>Test Re-test</a:t>
            </a:r>
          </a:p>
          <a:p>
            <a:pPr marL="285750" indent="-285750">
              <a:buFont typeface="Arial" panose="020B0604020202020204" pitchFamily="34" charset="0"/>
              <a:buChar char="•"/>
            </a:pPr>
            <a:r>
              <a:rPr lang="en-CA" sz="2800" dirty="0"/>
              <a:t>To assess whether the same question posted to the same individuals gives consistent results at different times</a:t>
            </a:r>
          </a:p>
        </p:txBody>
      </p:sp>
      <p:sp>
        <p:nvSpPr>
          <p:cNvPr id="18" name="TextBox 17"/>
          <p:cNvSpPr txBox="1"/>
          <p:nvPr/>
        </p:nvSpPr>
        <p:spPr>
          <a:xfrm>
            <a:off x="675249" y="4163796"/>
            <a:ext cx="10142806" cy="1384995"/>
          </a:xfrm>
          <a:prstGeom prst="rect">
            <a:avLst/>
          </a:prstGeom>
          <a:noFill/>
        </p:spPr>
        <p:txBody>
          <a:bodyPr wrap="square" rtlCol="0">
            <a:spAutoFit/>
          </a:bodyPr>
          <a:lstStyle/>
          <a:p>
            <a:r>
              <a:rPr lang="en-CA" sz="2800" b="1" dirty="0"/>
              <a:t>Internal consistency</a:t>
            </a:r>
          </a:p>
          <a:p>
            <a:pPr marL="285750" indent="-285750">
              <a:buFont typeface="Arial" panose="020B0604020202020204" pitchFamily="34" charset="0"/>
              <a:buChar char="•"/>
            </a:pPr>
            <a:r>
              <a:rPr lang="en-CA" sz="2800" dirty="0"/>
              <a:t>To assess whether different items in the same ‘construct’ are correlated with each other (versus items from other constructs)</a:t>
            </a:r>
          </a:p>
        </p:txBody>
      </p:sp>
      <p:sp>
        <p:nvSpPr>
          <p:cNvPr id="3" name="Rectangle 2"/>
          <p:cNvSpPr/>
          <p:nvPr/>
        </p:nvSpPr>
        <p:spPr>
          <a:xfrm>
            <a:off x="675249" y="1283833"/>
            <a:ext cx="10887098" cy="1077218"/>
          </a:xfrm>
          <a:prstGeom prst="rect">
            <a:avLst/>
          </a:prstGeom>
        </p:spPr>
        <p:txBody>
          <a:bodyPr wrap="square">
            <a:spAutoFit/>
          </a:bodyPr>
          <a:lstStyle/>
          <a:p>
            <a:pPr defTabSz="457200" eaLnBrk="1" hangingPunct="1">
              <a:spcBef>
                <a:spcPct val="30000"/>
              </a:spcBef>
              <a:defRPr/>
            </a:pPr>
            <a:r>
              <a:rPr lang="en-CA" sz="3200" b="1" dirty="0"/>
              <a:t>Reliability = extent to which the scores produced by a the survey are consistent and reproducible</a:t>
            </a:r>
          </a:p>
        </p:txBody>
      </p:sp>
      <p:pic>
        <p:nvPicPr>
          <p:cNvPr id="5" name="Picture 4" descr="File:Low validity, but &lt;strong&gt;reliable&lt;/strong&gt;.png - Wikimedia Commons"/>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0182045" y="2899566"/>
            <a:ext cx="1272020" cy="1277365"/>
          </a:xfrm>
          <a:prstGeom prst="rect">
            <a:avLst/>
          </a:prstGeom>
        </p:spPr>
      </p:pic>
    </p:spTree>
    <p:custDataLst>
      <p:tags r:id="rId1"/>
    </p:custDataLst>
    <p:extLst>
      <p:ext uri="{BB962C8B-B14F-4D97-AF65-F5344CB8AC3E}">
        <p14:creationId xmlns:p14="http://schemas.microsoft.com/office/powerpoint/2010/main" val="1346060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Re-Cap</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6" name="TextBox 5"/>
          <p:cNvSpPr txBox="1"/>
          <p:nvPr/>
        </p:nvSpPr>
        <p:spPr>
          <a:xfrm>
            <a:off x="1485900" y="1817323"/>
            <a:ext cx="8366760" cy="3539430"/>
          </a:xfrm>
          <a:prstGeom prst="rect">
            <a:avLst/>
          </a:prstGeom>
          <a:noFill/>
        </p:spPr>
        <p:txBody>
          <a:bodyPr wrap="square" rtlCol="0">
            <a:spAutoFit/>
          </a:bodyPr>
          <a:lstStyle/>
          <a:p>
            <a:pPr marL="285750" indent="-285750">
              <a:buFont typeface="Arial" panose="020B0604020202020204" pitchFamily="34" charset="0"/>
              <a:buChar char="•"/>
            </a:pPr>
            <a:r>
              <a:rPr lang="en-CA" sz="3200" dirty="0"/>
              <a:t>There are many steps to good survey design</a:t>
            </a:r>
          </a:p>
          <a:p>
            <a:pPr marL="285750" indent="-285750">
              <a:buFont typeface="Arial" panose="020B0604020202020204" pitchFamily="34" charset="0"/>
              <a:buChar char="•"/>
            </a:pPr>
            <a:r>
              <a:rPr lang="en-CA" sz="3200" dirty="0"/>
              <a:t>Use existing survey where possible – look for elements of good design</a:t>
            </a:r>
          </a:p>
          <a:p>
            <a:pPr marL="285750" indent="-285750">
              <a:buFont typeface="Arial" panose="020B0604020202020204" pitchFamily="34" charset="0"/>
              <a:buChar char="•"/>
            </a:pPr>
            <a:r>
              <a:rPr lang="en-CA" sz="3200" dirty="0"/>
              <a:t>Pilot test in your population</a:t>
            </a:r>
          </a:p>
          <a:p>
            <a:pPr marL="285750" indent="-285750">
              <a:buFont typeface="Arial" panose="020B0604020202020204" pitchFamily="34" charset="0"/>
              <a:buChar char="•"/>
            </a:pPr>
            <a:r>
              <a:rPr lang="en-CA" sz="3200" dirty="0"/>
              <a:t>Allow time and resources if developing a new survey</a:t>
            </a:r>
          </a:p>
          <a:p>
            <a:pPr marL="285750" indent="-285750">
              <a:buFont typeface="Arial" panose="020B0604020202020204" pitchFamily="34" charset="0"/>
              <a:buChar char="•"/>
            </a:pPr>
            <a:endParaRPr lang="en-CA" sz="3200" dirty="0"/>
          </a:p>
        </p:txBody>
      </p:sp>
      <p:pic>
        <p:nvPicPr>
          <p:cNvPr id="9" name="Picture 8" descr="Clipart - &lt;strong&gt;Cap&lt;/strong&gt;"/>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9670961" y="1078740"/>
            <a:ext cx="1968677" cy="1177925"/>
          </a:xfrm>
          <a:prstGeom prst="rect">
            <a:avLst/>
          </a:prstGeom>
        </p:spPr>
      </p:pic>
    </p:spTree>
    <p:custDataLst>
      <p:tags r:id="rId1"/>
    </p:custDataLst>
    <p:extLst>
      <p:ext uri="{BB962C8B-B14F-4D97-AF65-F5344CB8AC3E}">
        <p14:creationId xmlns:p14="http://schemas.microsoft.com/office/powerpoint/2010/main" val="321287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Methods of Administration</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6211313" y="3905201"/>
            <a:ext cx="5014586" cy="2246769"/>
          </a:xfrm>
          <a:prstGeom prst="rect">
            <a:avLst/>
          </a:prstGeom>
          <a:noFill/>
        </p:spPr>
        <p:txBody>
          <a:bodyPr wrap="square" rtlCol="0">
            <a:spAutoFit/>
          </a:bodyPr>
          <a:lstStyle/>
          <a:p>
            <a:pPr marL="285750" indent="-285750">
              <a:buFont typeface="Arial" panose="020B0604020202020204" pitchFamily="34" charset="0"/>
              <a:buChar char="•"/>
            </a:pPr>
            <a:r>
              <a:rPr lang="en-CA" sz="2000" b="1" dirty="0"/>
              <a:t>Interviewer administered</a:t>
            </a:r>
          </a:p>
          <a:p>
            <a:pPr marL="742950" lvl="1" indent="-285750">
              <a:buFont typeface="Arial" panose="020B0604020202020204" pitchFamily="34" charset="0"/>
              <a:buChar char="•"/>
            </a:pPr>
            <a:r>
              <a:rPr lang="en-CA" sz="2000" dirty="0"/>
              <a:t>Time intensive, expensive</a:t>
            </a:r>
          </a:p>
          <a:p>
            <a:pPr marL="742950" lvl="1" indent="-285750">
              <a:buFont typeface="Arial" panose="020B0604020202020204" pitchFamily="34" charset="0"/>
              <a:buChar char="•"/>
            </a:pPr>
            <a:r>
              <a:rPr lang="en-CA" sz="2000" dirty="0"/>
              <a:t>Difficult to schedule</a:t>
            </a:r>
          </a:p>
          <a:p>
            <a:pPr marL="742950" lvl="1" indent="-285750">
              <a:buFont typeface="Arial" panose="020B0604020202020204" pitchFamily="34" charset="0"/>
              <a:buChar char="•"/>
            </a:pPr>
            <a:r>
              <a:rPr lang="en-CA" sz="2000" dirty="0"/>
              <a:t>Interviewer effects</a:t>
            </a:r>
          </a:p>
          <a:p>
            <a:pPr marL="742950" lvl="1" indent="-285750">
              <a:buFont typeface="Arial" panose="020B0604020202020204" pitchFamily="34" charset="0"/>
              <a:buChar char="•"/>
            </a:pPr>
            <a:r>
              <a:rPr lang="en-CA" sz="2000" dirty="0"/>
              <a:t>Use sparingly, as needed e.g. small target population, detailed survey</a:t>
            </a:r>
          </a:p>
          <a:p>
            <a:endParaRPr lang="en-CA" sz="2000" dirty="0"/>
          </a:p>
        </p:txBody>
      </p:sp>
      <p:sp>
        <p:nvSpPr>
          <p:cNvPr id="3" name="Rectangle 2"/>
          <p:cNvSpPr/>
          <p:nvPr/>
        </p:nvSpPr>
        <p:spPr>
          <a:xfrm>
            <a:off x="6211313" y="1309893"/>
            <a:ext cx="4670029" cy="2246769"/>
          </a:xfrm>
          <a:prstGeom prst="rect">
            <a:avLst/>
          </a:prstGeom>
        </p:spPr>
        <p:txBody>
          <a:bodyPr wrap="square">
            <a:spAutoFit/>
          </a:bodyPr>
          <a:lstStyle/>
          <a:p>
            <a:pPr marL="285750" indent="-285750">
              <a:buFont typeface="Arial" panose="020B0604020202020204" pitchFamily="34" charset="0"/>
              <a:buChar char="•"/>
            </a:pPr>
            <a:r>
              <a:rPr lang="en-CA" sz="2000" b="1" dirty="0"/>
              <a:t>Self-administered – Paper based</a:t>
            </a:r>
          </a:p>
          <a:p>
            <a:pPr marL="742950" lvl="1" indent="-285750">
              <a:buFont typeface="Arial" panose="020B0604020202020204" pitchFamily="34" charset="0"/>
              <a:buChar char="•"/>
            </a:pPr>
            <a:r>
              <a:rPr lang="en-CA" sz="2000" dirty="0"/>
              <a:t>Likely remains best option</a:t>
            </a:r>
          </a:p>
          <a:p>
            <a:pPr marL="742950" lvl="1" indent="-285750">
              <a:buFont typeface="Arial" panose="020B0604020202020204" pitchFamily="34" charset="0"/>
              <a:buChar char="•"/>
            </a:pPr>
            <a:r>
              <a:rPr lang="en-CA" sz="2000" dirty="0"/>
              <a:t>Works for people who don’t use computer</a:t>
            </a:r>
          </a:p>
          <a:p>
            <a:pPr marL="742950" lvl="1" indent="-285750">
              <a:buFont typeface="Arial" panose="020B0604020202020204" pitchFamily="34" charset="0"/>
              <a:buChar char="•"/>
            </a:pPr>
            <a:r>
              <a:rPr lang="en-CA" sz="2000" dirty="0"/>
              <a:t>More personal – send a pre-notice, reminders</a:t>
            </a:r>
          </a:p>
          <a:p>
            <a:pPr marL="742950" lvl="1" indent="-285750">
              <a:buFont typeface="Arial" panose="020B0604020202020204" pitchFamily="34" charset="0"/>
              <a:buChar char="•"/>
            </a:pPr>
            <a:r>
              <a:rPr lang="en-CA" sz="2000" dirty="0"/>
              <a:t>Easier to track responses</a:t>
            </a:r>
          </a:p>
        </p:txBody>
      </p:sp>
      <p:sp>
        <p:nvSpPr>
          <p:cNvPr id="9" name="Rectangle 8"/>
          <p:cNvSpPr/>
          <p:nvPr/>
        </p:nvSpPr>
        <p:spPr>
          <a:xfrm>
            <a:off x="387789" y="1550711"/>
            <a:ext cx="4857423" cy="3477875"/>
          </a:xfrm>
          <a:prstGeom prst="rect">
            <a:avLst/>
          </a:prstGeom>
        </p:spPr>
        <p:txBody>
          <a:bodyPr wrap="square">
            <a:spAutoFit/>
          </a:bodyPr>
          <a:lstStyle/>
          <a:p>
            <a:pPr marL="285750" indent="-285750">
              <a:buFont typeface="Arial" panose="020B0604020202020204" pitchFamily="34" charset="0"/>
              <a:buChar char="•"/>
            </a:pPr>
            <a:r>
              <a:rPr lang="en-CA" sz="2000" b="1" dirty="0"/>
              <a:t>Self-administered – Electronic/Online</a:t>
            </a:r>
          </a:p>
          <a:p>
            <a:pPr marL="742950" lvl="1" indent="-285750">
              <a:buFont typeface="Arial" panose="020B0604020202020204" pitchFamily="34" charset="0"/>
              <a:buChar char="•"/>
            </a:pPr>
            <a:r>
              <a:rPr lang="en-CA" sz="2000" dirty="0"/>
              <a:t>OK for captive audience (e.g. recent graduates, course evaluation)</a:t>
            </a:r>
          </a:p>
          <a:p>
            <a:pPr marL="742950" lvl="1" indent="-285750">
              <a:buFont typeface="Arial" panose="020B0604020202020204" pitchFamily="34" charset="0"/>
              <a:buChar char="•"/>
            </a:pPr>
            <a:r>
              <a:rPr lang="en-CA" sz="2000" dirty="0"/>
              <a:t>Inexpensive</a:t>
            </a:r>
          </a:p>
          <a:p>
            <a:pPr marL="742950" lvl="1" indent="-285750">
              <a:buFont typeface="Arial" panose="020B0604020202020204" pitchFamily="34" charset="0"/>
              <a:buChar char="•"/>
            </a:pPr>
            <a:r>
              <a:rPr lang="en-CA" sz="2000" dirty="0"/>
              <a:t>Generally low response rate</a:t>
            </a:r>
          </a:p>
          <a:p>
            <a:pPr marL="742950" lvl="1" indent="-285750">
              <a:buFont typeface="Arial" panose="020B0604020202020204" pitchFamily="34" charset="0"/>
              <a:buChar char="•"/>
            </a:pPr>
            <a:r>
              <a:rPr lang="en-CA" sz="2000" dirty="0"/>
              <a:t>Difficult to track respondents, more ‘incompletes’</a:t>
            </a:r>
          </a:p>
          <a:p>
            <a:pPr marL="742950" lvl="1" indent="-285750">
              <a:buFont typeface="Arial" panose="020B0604020202020204" pitchFamily="34" charset="0"/>
              <a:buChar char="•"/>
            </a:pPr>
            <a:r>
              <a:rPr lang="en-CA" sz="2000" dirty="0"/>
              <a:t>Easy to ignore (survey overload)</a:t>
            </a:r>
          </a:p>
          <a:p>
            <a:pPr marL="742950" lvl="1" indent="-285750">
              <a:buFont typeface="Arial" panose="020B0604020202020204" pitchFamily="34" charset="0"/>
              <a:buChar char="•"/>
            </a:pPr>
            <a:r>
              <a:rPr lang="en-CA" sz="2000" dirty="0"/>
              <a:t>More likely to complete if it comes from a respected source, relevant to respondent</a:t>
            </a:r>
          </a:p>
        </p:txBody>
      </p:sp>
    </p:spTree>
    <p:custDataLst>
      <p:tags r:id="rId1"/>
    </p:custDataLst>
    <p:extLst>
      <p:ext uri="{BB962C8B-B14F-4D97-AF65-F5344CB8AC3E}">
        <p14:creationId xmlns:p14="http://schemas.microsoft.com/office/powerpoint/2010/main" val="388944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Achieving good response rate</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7" name="TextBox 6"/>
          <p:cNvSpPr txBox="1"/>
          <p:nvPr/>
        </p:nvSpPr>
        <p:spPr>
          <a:xfrm>
            <a:off x="3452190" y="3585369"/>
            <a:ext cx="5287618" cy="224676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CA" sz="2800" dirty="0"/>
              <a:t>Improving response rate:</a:t>
            </a:r>
          </a:p>
          <a:p>
            <a:pPr marL="457200" indent="-457200">
              <a:buFont typeface="Arial" panose="020B0604020202020204" pitchFamily="34" charset="0"/>
              <a:buChar char="•"/>
            </a:pPr>
            <a:r>
              <a:rPr lang="en-CA" sz="2800" dirty="0"/>
              <a:t>Pre-notice </a:t>
            </a:r>
          </a:p>
          <a:p>
            <a:pPr marL="457200" indent="-457200">
              <a:buFont typeface="Arial" panose="020B0604020202020204" pitchFamily="34" charset="0"/>
              <a:buChar char="•"/>
            </a:pPr>
            <a:r>
              <a:rPr lang="en-CA" sz="2800" dirty="0"/>
              <a:t>Shorter survey</a:t>
            </a:r>
          </a:p>
          <a:p>
            <a:pPr marL="457200" indent="-457200">
              <a:buFont typeface="Arial" panose="020B0604020202020204" pitchFamily="34" charset="0"/>
              <a:buChar char="•"/>
            </a:pPr>
            <a:r>
              <a:rPr lang="en-CA" sz="2800" dirty="0"/>
              <a:t>Reminders (up to 2 after initial)</a:t>
            </a:r>
          </a:p>
          <a:p>
            <a:pPr marL="457200" indent="-457200">
              <a:buFont typeface="Arial" panose="020B0604020202020204" pitchFamily="34" charset="0"/>
              <a:buChar char="•"/>
            </a:pPr>
            <a:r>
              <a:rPr lang="en-CA" sz="2800" dirty="0"/>
              <a:t>Incentives (pre-completion)</a:t>
            </a:r>
          </a:p>
        </p:txBody>
      </p:sp>
      <p:sp>
        <p:nvSpPr>
          <p:cNvPr id="8" name="Lightning Bolt 7"/>
          <p:cNvSpPr/>
          <p:nvPr/>
        </p:nvSpPr>
        <p:spPr>
          <a:xfrm>
            <a:off x="5546191" y="2587494"/>
            <a:ext cx="1099617" cy="909142"/>
          </a:xfrm>
          <a:prstGeom prst="lightningBolt">
            <a:avLst/>
          </a:prstGeom>
          <a:solidFill>
            <a:srgbClr val="FFFF00"/>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extBox 1"/>
          <p:cNvSpPr txBox="1"/>
          <p:nvPr/>
        </p:nvSpPr>
        <p:spPr>
          <a:xfrm>
            <a:off x="3573957" y="1229511"/>
            <a:ext cx="5126636" cy="138499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en-CA" sz="2800" dirty="0"/>
              <a:t>A good response rate is 70% for generalizability</a:t>
            </a:r>
          </a:p>
          <a:p>
            <a:r>
              <a:rPr lang="en-CA" sz="2800" dirty="0"/>
              <a:t>Lower than 50% is questionable</a:t>
            </a:r>
          </a:p>
        </p:txBody>
      </p:sp>
    </p:spTree>
    <p:custDataLst>
      <p:tags r:id="rId1"/>
    </p:custDataLst>
    <p:extLst>
      <p:ext uri="{BB962C8B-B14F-4D97-AF65-F5344CB8AC3E}">
        <p14:creationId xmlns:p14="http://schemas.microsoft.com/office/powerpoint/2010/main" val="2949614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2"/>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What is the right sample size?</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5" name="TextBox 4"/>
          <p:cNvSpPr txBox="1"/>
          <p:nvPr/>
        </p:nvSpPr>
        <p:spPr>
          <a:xfrm>
            <a:off x="392347" y="1313347"/>
            <a:ext cx="6206161" cy="4370427"/>
          </a:xfrm>
          <a:prstGeom prst="rect">
            <a:avLst/>
          </a:prstGeom>
          <a:noFill/>
        </p:spPr>
        <p:txBody>
          <a:bodyPr wrap="square" rtlCol="0">
            <a:spAutoFit/>
          </a:bodyPr>
          <a:lstStyle/>
          <a:p>
            <a:r>
              <a:rPr lang="en-CA" sz="3600" b="1" dirty="0"/>
              <a:t>Some ‘rules of thumb’</a:t>
            </a:r>
          </a:p>
          <a:p>
            <a:endParaRPr lang="en-CA" sz="2200" b="1" dirty="0"/>
          </a:p>
          <a:p>
            <a:pPr marL="342900" indent="-342900">
              <a:buFont typeface="+mj-lt"/>
              <a:buAutoNum type="arabicPeriod"/>
            </a:pPr>
            <a:r>
              <a:rPr lang="en-CA" sz="2200" dirty="0"/>
              <a:t>Surveying ALL or SOME program participants?</a:t>
            </a:r>
          </a:p>
          <a:p>
            <a:pPr marL="742950" lvl="1" indent="-285750">
              <a:buFont typeface="Arial" panose="020B0604020202020204" pitchFamily="34" charset="0"/>
              <a:buChar char="•"/>
            </a:pPr>
            <a:r>
              <a:rPr lang="en-CA" sz="2200" dirty="0"/>
              <a:t>Survey </a:t>
            </a:r>
            <a:r>
              <a:rPr lang="en-CA" sz="2200" u="sng" dirty="0"/>
              <a:t>ALL</a:t>
            </a:r>
            <a:r>
              <a:rPr lang="en-CA" sz="2200" dirty="0"/>
              <a:t> if possible (e.g. if 100 or fewer)</a:t>
            </a:r>
          </a:p>
          <a:p>
            <a:pPr marL="742950" lvl="1" indent="-285750">
              <a:buFont typeface="Arial" panose="020B0604020202020204" pitchFamily="34" charset="0"/>
              <a:buChar char="•"/>
            </a:pPr>
            <a:r>
              <a:rPr lang="en-CA" sz="2200" dirty="0"/>
              <a:t>Survey a sample of </a:t>
            </a:r>
            <a:r>
              <a:rPr lang="en-CA" sz="2200" u="sng" dirty="0"/>
              <a:t>SOME</a:t>
            </a:r>
            <a:r>
              <a:rPr lang="en-CA" sz="2200" dirty="0"/>
              <a:t> if all not possible</a:t>
            </a:r>
          </a:p>
          <a:p>
            <a:pPr lvl="1"/>
            <a:endParaRPr lang="en-CA" sz="2200" dirty="0"/>
          </a:p>
          <a:p>
            <a:pPr marL="342900" indent="-342900">
              <a:buFont typeface="+mj-lt"/>
              <a:buAutoNum type="arabicPeriod"/>
            </a:pPr>
            <a:r>
              <a:rPr lang="en-CA" sz="2200" dirty="0"/>
              <a:t>If using a sample – confidence in estimate</a:t>
            </a:r>
          </a:p>
          <a:p>
            <a:pPr marL="742950" lvl="1" indent="-285750">
              <a:buFont typeface="Arial" panose="020B0604020202020204" pitchFamily="34" charset="0"/>
              <a:buChar char="•"/>
            </a:pPr>
            <a:r>
              <a:rPr lang="en-CA" sz="2200" dirty="0"/>
              <a:t>A common standard is 95% confidence, with a sampling error of +/- 5%</a:t>
            </a:r>
          </a:p>
          <a:p>
            <a:pPr lvl="1"/>
            <a:endParaRPr lang="en-CA" sz="2200" dirty="0"/>
          </a:p>
          <a:p>
            <a:pPr marL="457200" indent="-457200">
              <a:buFont typeface="+mj-lt"/>
              <a:buAutoNum type="arabicPeriod"/>
            </a:pPr>
            <a:r>
              <a:rPr lang="en-CA" sz="2200" dirty="0"/>
              <a:t>Allow for non-response – inflate sample size</a:t>
            </a:r>
          </a:p>
          <a:p>
            <a:pPr marL="742950" lvl="1" indent="-285750">
              <a:buFont typeface="Arial" panose="020B0604020202020204" pitchFamily="34" charset="0"/>
              <a:buChar char="•"/>
            </a:pPr>
            <a:r>
              <a:rPr lang="en-CA" sz="2200" dirty="0"/>
              <a:t>Expect at least 20% non-response</a:t>
            </a:r>
          </a:p>
        </p:txBody>
      </p:sp>
      <p:sp>
        <p:nvSpPr>
          <p:cNvPr id="3" name="Rectangle 2"/>
          <p:cNvSpPr/>
          <p:nvPr/>
        </p:nvSpPr>
        <p:spPr>
          <a:xfrm>
            <a:off x="5189838" y="6308209"/>
            <a:ext cx="7002162" cy="369332"/>
          </a:xfrm>
          <a:prstGeom prst="rect">
            <a:avLst/>
          </a:prstGeom>
        </p:spPr>
        <p:txBody>
          <a:bodyPr wrap="square">
            <a:spAutoFit/>
          </a:bodyPr>
          <a:lstStyle/>
          <a:p>
            <a:r>
              <a:rPr lang="en-CA" dirty="0">
                <a:solidFill>
                  <a:schemeClr val="bg1"/>
                </a:solidFill>
              </a:rPr>
              <a:t>http://www.evaluativethinking.org/docs/SEC_Session2/Samplesize.pdf</a:t>
            </a:r>
          </a:p>
        </p:txBody>
      </p:sp>
      <p:sp>
        <p:nvSpPr>
          <p:cNvPr id="7" name="TextBox 6"/>
          <p:cNvSpPr txBox="1"/>
          <p:nvPr/>
        </p:nvSpPr>
        <p:spPr>
          <a:xfrm>
            <a:off x="7945396" y="2880295"/>
            <a:ext cx="4089442" cy="175432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CA" b="1" dirty="0"/>
              <a:t>Diminishing returns  (5% margin of error)</a:t>
            </a:r>
          </a:p>
          <a:p>
            <a:endParaRPr lang="en-CA" dirty="0"/>
          </a:p>
          <a:p>
            <a:r>
              <a:rPr lang="en-CA" b="1" u="sng" dirty="0"/>
              <a:t>Need to sample:</a:t>
            </a:r>
          </a:p>
          <a:p>
            <a:r>
              <a:rPr lang="en-CA" dirty="0"/>
              <a:t>80 from population of 100</a:t>
            </a:r>
          </a:p>
          <a:p>
            <a:r>
              <a:rPr lang="en-CA" dirty="0"/>
              <a:t>278 from population of 1000</a:t>
            </a:r>
          </a:p>
          <a:p>
            <a:r>
              <a:rPr lang="en-CA" dirty="0"/>
              <a:t>370 from population of 10,000</a:t>
            </a:r>
          </a:p>
        </p:txBody>
      </p:sp>
      <p:sp>
        <p:nvSpPr>
          <p:cNvPr id="8" name="Left Arrow 7"/>
          <p:cNvSpPr/>
          <p:nvPr/>
        </p:nvSpPr>
        <p:spPr>
          <a:xfrm>
            <a:off x="6598508" y="3498560"/>
            <a:ext cx="1243680" cy="729049"/>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CA"/>
          </a:p>
        </p:txBody>
      </p:sp>
    </p:spTree>
    <p:custDataLst>
      <p:tags r:id="rId1"/>
    </p:custDataLst>
    <p:extLst>
      <p:ext uri="{BB962C8B-B14F-4D97-AF65-F5344CB8AC3E}">
        <p14:creationId xmlns:p14="http://schemas.microsoft.com/office/powerpoint/2010/main" val="3009554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77500" lnSpcReduction="20000"/>
          </a:bodyPr>
          <a:lstStyle/>
          <a:p>
            <a:pPr marL="285750" indent="-285750">
              <a:buFont typeface="Arial" panose="020B0604020202020204" pitchFamily="34" charset="0"/>
              <a:buChar char="•"/>
            </a:pPr>
            <a:r>
              <a:rPr lang="en-CA" sz="4000" dirty="0"/>
              <a:t>Methods of survey administration affect response rate</a:t>
            </a:r>
          </a:p>
          <a:p>
            <a:pPr marL="285750" indent="-285750">
              <a:buFont typeface="Arial" panose="020B0604020202020204" pitchFamily="34" charset="0"/>
              <a:buChar char="•"/>
            </a:pPr>
            <a:r>
              <a:rPr lang="en-CA" sz="4000" dirty="0"/>
              <a:t>In many program evaluations it is reasonable to survey everyone rather than a sample</a:t>
            </a:r>
          </a:p>
          <a:p>
            <a:pPr marL="285750" indent="-285750">
              <a:buFont typeface="Arial" panose="020B0604020202020204" pitchFamily="34" charset="0"/>
              <a:buChar char="•"/>
            </a:pPr>
            <a:r>
              <a:rPr lang="en-CA" sz="4000" dirty="0"/>
              <a:t>If a sample must be drawn, do a sample size calculation so the confidence in the estimate is known</a:t>
            </a:r>
          </a:p>
          <a:p>
            <a:pPr marL="285750" indent="-285750">
              <a:buFont typeface="Arial" panose="020B0604020202020204" pitchFamily="34" charset="0"/>
              <a:buChar char="•"/>
            </a:pPr>
            <a:r>
              <a:rPr lang="en-CA" sz="4000" dirty="0"/>
              <a:t>Inflate the sample size to account for non-response </a:t>
            </a:r>
          </a:p>
        </p:txBody>
      </p:sp>
    </p:spTree>
    <p:extLst>
      <p:ext uri="{BB962C8B-B14F-4D97-AF65-F5344CB8AC3E}">
        <p14:creationId xmlns:p14="http://schemas.microsoft.com/office/powerpoint/2010/main" val="804138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74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CA" dirty="0"/>
              <a:t>Engage stakeholders</a:t>
            </a:r>
          </a:p>
          <a:p>
            <a:r>
              <a:rPr lang="en-CA" dirty="0"/>
              <a:t>Describe the educational innovation/program</a:t>
            </a:r>
          </a:p>
          <a:p>
            <a:r>
              <a:rPr lang="en-CA" dirty="0"/>
              <a:t>Choose evaluation framework</a:t>
            </a:r>
          </a:p>
          <a:p>
            <a:r>
              <a:rPr lang="en-CA" b="1" u="sng" dirty="0"/>
              <a:t>Gather credible evidence</a:t>
            </a:r>
          </a:p>
          <a:p>
            <a:r>
              <a:rPr lang="en-CA" dirty="0"/>
              <a:t>Justify conclusions</a:t>
            </a:r>
          </a:p>
          <a:p>
            <a:r>
              <a:rPr lang="en-CA" dirty="0"/>
              <a:t>Ensure use of evaluation findings</a:t>
            </a:r>
          </a:p>
        </p:txBody>
      </p:sp>
      <p:sp>
        <p:nvSpPr>
          <p:cNvPr id="3" name="Title 2"/>
          <p:cNvSpPr>
            <a:spLocks noGrp="1"/>
          </p:cNvSpPr>
          <p:nvPr>
            <p:ph type="title"/>
          </p:nvPr>
        </p:nvSpPr>
        <p:spPr/>
        <p:txBody>
          <a:bodyPr/>
          <a:lstStyle/>
          <a:p>
            <a:r>
              <a:rPr lang="en-US" dirty="0"/>
              <a:t>Review: Main Components</a:t>
            </a:r>
          </a:p>
        </p:txBody>
      </p:sp>
    </p:spTree>
    <p:extLst>
      <p:ext uri="{BB962C8B-B14F-4D97-AF65-F5344CB8AC3E}">
        <p14:creationId xmlns:p14="http://schemas.microsoft.com/office/powerpoint/2010/main" val="2961531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2" y="133479"/>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CA" dirty="0">
                <a:ln w="0"/>
                <a:effectLst>
                  <a:outerShdw blurRad="38100" dist="19050" dir="2700000" algn="tl" rotWithShape="0">
                    <a:schemeClr val="dk1">
                      <a:alpha val="40000"/>
                    </a:schemeClr>
                  </a:outerShdw>
                </a:effectLst>
                <a:latin typeface="+mn-lt"/>
              </a:rPr>
              <a:t>Learning objectives</a:t>
            </a:r>
            <a:endParaRPr lang="en-US" dirty="0">
              <a:ln w="0"/>
              <a:effectLst>
                <a:outerShdw blurRad="38100" dist="19050" dir="2700000" algn="tl" rotWithShape="0">
                  <a:schemeClr val="dk1">
                    <a:alpha val="40000"/>
                  </a:schemeClr>
                </a:outerShdw>
              </a:effectLst>
              <a:latin typeface="+mn-lt"/>
            </a:endParaRP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5" name="Content Placeholder 4"/>
          <p:cNvSpPr>
            <a:spLocks noGrp="1"/>
          </p:cNvSpPr>
          <p:nvPr>
            <p:ph idx="1"/>
          </p:nvPr>
        </p:nvSpPr>
        <p:spPr>
          <a:xfrm>
            <a:off x="718679" y="1409700"/>
            <a:ext cx="10515600" cy="4351338"/>
          </a:xfrm>
        </p:spPr>
        <p:txBody>
          <a:bodyPr/>
          <a:lstStyle/>
          <a:p>
            <a:pPr marL="0" indent="0">
              <a:buNone/>
            </a:pPr>
            <a:r>
              <a:rPr lang="en-CA" dirty="0"/>
              <a:t>At the completion of this module, you will be able to:</a:t>
            </a:r>
          </a:p>
          <a:p>
            <a:pPr marL="0" indent="0">
              <a:buNone/>
            </a:pPr>
            <a:endParaRPr lang="en-CA" sz="1100" dirty="0"/>
          </a:p>
          <a:p>
            <a:pPr marL="514350" lvl="0" indent="-514350">
              <a:buFont typeface="+mj-lt"/>
              <a:buAutoNum type="arabicPeriod"/>
            </a:pPr>
            <a:r>
              <a:rPr lang="en-US" dirty="0"/>
              <a:t>Articulate the steps in developing a survey instrument, or knowing what to look for when using a survey</a:t>
            </a:r>
            <a:endParaRPr lang="en-CA" dirty="0"/>
          </a:p>
          <a:p>
            <a:pPr marL="514350" lvl="0" indent="-514350">
              <a:buFont typeface="+mj-lt"/>
              <a:buAutoNum type="arabicPeriod"/>
            </a:pPr>
            <a:r>
              <a:rPr lang="en-US" dirty="0"/>
              <a:t>Compare the pros and cons of different methods of survey administration</a:t>
            </a:r>
            <a:endParaRPr lang="en-CA" dirty="0"/>
          </a:p>
          <a:p>
            <a:pPr marL="514350" lvl="0" indent="-514350">
              <a:buFont typeface="+mj-lt"/>
              <a:buAutoNum type="arabicPeriod"/>
            </a:pPr>
            <a:r>
              <a:rPr lang="en-US" dirty="0"/>
              <a:t>List the considerations in determining how many people to survey</a:t>
            </a:r>
            <a:endParaRPr lang="en-CA" dirty="0"/>
          </a:p>
          <a:p>
            <a:pPr marL="0" indent="0">
              <a:buNone/>
            </a:pPr>
            <a:endParaRPr lang="en-CA" dirty="0"/>
          </a:p>
        </p:txBody>
      </p:sp>
    </p:spTree>
    <p:custDataLst>
      <p:tags r:id="rId1"/>
    </p:custDataLst>
    <p:extLst>
      <p:ext uri="{BB962C8B-B14F-4D97-AF65-F5344CB8AC3E}">
        <p14:creationId xmlns:p14="http://schemas.microsoft.com/office/powerpoint/2010/main" val="613439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396875" y="132635"/>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CA" dirty="0">
                <a:ln w="0"/>
                <a:effectLst>
                  <a:outerShdw blurRad="38100" dist="19050" dir="2700000" algn="tl" rotWithShape="0">
                    <a:schemeClr val="dk1">
                      <a:alpha val="40000"/>
                    </a:schemeClr>
                  </a:outerShdw>
                </a:effectLst>
                <a:latin typeface="+mn-lt"/>
              </a:rPr>
              <a:t>Outline</a:t>
            </a:r>
            <a:endParaRPr lang="en-US" dirty="0">
              <a:ln w="0"/>
              <a:effectLst>
                <a:outerShdw blurRad="38100" dist="19050" dir="2700000" algn="tl" rotWithShape="0">
                  <a:schemeClr val="dk1">
                    <a:alpha val="40000"/>
                  </a:schemeClr>
                </a:outerShdw>
              </a:effectLst>
              <a:latin typeface="+mn-lt"/>
            </a:endParaRP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pic>
        <p:nvPicPr>
          <p:cNvPr id="3" name="Picture 2"/>
          <p:cNvPicPr>
            <a:picLocks noChangeAspect="1"/>
          </p:cNvPicPr>
          <p:nvPr/>
        </p:nvPicPr>
        <p:blipFill>
          <a:blip r:embed="rId5"/>
          <a:stretch>
            <a:fillRect/>
          </a:stretch>
        </p:blipFill>
        <p:spPr>
          <a:xfrm>
            <a:off x="2172149" y="2471580"/>
            <a:ext cx="7847701" cy="1914840"/>
          </a:xfrm>
          <a:prstGeom prst="rect">
            <a:avLst/>
          </a:prstGeom>
        </p:spPr>
      </p:pic>
    </p:spTree>
    <p:custDataLst>
      <p:tags r:id="rId1"/>
    </p:custDataLst>
    <p:extLst>
      <p:ext uri="{BB962C8B-B14F-4D97-AF65-F5344CB8AC3E}">
        <p14:creationId xmlns:p14="http://schemas.microsoft.com/office/powerpoint/2010/main" val="220630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239713" y="147638"/>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Survey Use in Evaluation of HSE</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487680" y="1769487"/>
            <a:ext cx="5222240" cy="1815882"/>
          </a:xfrm>
          <a:prstGeom prst="rect">
            <a:avLst/>
          </a:prstGeom>
          <a:noFill/>
        </p:spPr>
        <p:txBody>
          <a:bodyPr wrap="square" rtlCol="0">
            <a:spAutoFit/>
          </a:bodyPr>
          <a:lstStyle/>
          <a:p>
            <a:r>
              <a:rPr lang="en-CA" sz="2800" b="1" dirty="0"/>
              <a:t>UBIQUITOUS e.g.</a:t>
            </a:r>
          </a:p>
          <a:p>
            <a:pPr marL="285750" indent="-285750">
              <a:buFont typeface="Arial" panose="020B0604020202020204" pitchFamily="34" charset="0"/>
              <a:buChar char="•"/>
            </a:pPr>
            <a:r>
              <a:rPr lang="en-CA" sz="2800" dirty="0"/>
              <a:t>Evaluations of courses</a:t>
            </a:r>
          </a:p>
          <a:p>
            <a:pPr marL="285750" indent="-285750">
              <a:buFont typeface="Arial" panose="020B0604020202020204" pitchFamily="34" charset="0"/>
              <a:buChar char="•"/>
            </a:pPr>
            <a:r>
              <a:rPr lang="en-CA" sz="2800" dirty="0"/>
              <a:t>Satisfaction with program</a:t>
            </a:r>
          </a:p>
          <a:p>
            <a:pPr marL="285750" indent="-285750">
              <a:buFont typeface="Arial" panose="020B0604020202020204" pitchFamily="34" charset="0"/>
              <a:buChar char="•"/>
            </a:pPr>
            <a:r>
              <a:rPr lang="en-CA" sz="2800" dirty="0"/>
              <a:t>Perceived learning</a:t>
            </a:r>
          </a:p>
        </p:txBody>
      </p:sp>
      <p:pic>
        <p:nvPicPr>
          <p:cNvPr id="5" name="Picture 4" descr="File:&lt;strong&gt;Pie&lt;/strong&gt; 2.svg - Wikimedia Commons"/>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4450080" y="3815001"/>
            <a:ext cx="2334844" cy="2177812"/>
          </a:xfrm>
          <a:prstGeom prst="rect">
            <a:avLst/>
          </a:prstGeom>
        </p:spPr>
      </p:pic>
      <p:sp>
        <p:nvSpPr>
          <p:cNvPr id="3" name="TextBox 2"/>
          <p:cNvSpPr txBox="1"/>
          <p:nvPr/>
        </p:nvSpPr>
        <p:spPr>
          <a:xfrm>
            <a:off x="4560862" y="4451449"/>
            <a:ext cx="2316480" cy="1015663"/>
          </a:xfrm>
          <a:prstGeom prst="rect">
            <a:avLst/>
          </a:prstGeom>
          <a:noFill/>
        </p:spPr>
        <p:txBody>
          <a:bodyPr wrap="square" rtlCol="0">
            <a:spAutoFit/>
          </a:bodyPr>
          <a:lstStyle/>
          <a:p>
            <a:r>
              <a:rPr lang="en-CA" sz="2000" dirty="0">
                <a:solidFill>
                  <a:schemeClr val="bg1"/>
                </a:solidFill>
              </a:rPr>
              <a:t>Up to ¾ medical education research papers use a survey</a:t>
            </a:r>
          </a:p>
        </p:txBody>
      </p:sp>
      <p:sp>
        <p:nvSpPr>
          <p:cNvPr id="13" name="TextBox 12"/>
          <p:cNvSpPr txBox="1"/>
          <p:nvPr/>
        </p:nvSpPr>
        <p:spPr>
          <a:xfrm>
            <a:off x="6562415" y="1744932"/>
            <a:ext cx="5222240" cy="2246769"/>
          </a:xfrm>
          <a:prstGeom prst="rect">
            <a:avLst/>
          </a:prstGeom>
          <a:noFill/>
        </p:spPr>
        <p:txBody>
          <a:bodyPr wrap="square" rtlCol="0">
            <a:spAutoFit/>
          </a:bodyPr>
          <a:lstStyle/>
          <a:p>
            <a:r>
              <a:rPr lang="en-CA" sz="2800" b="1" dirty="0"/>
              <a:t>CAUTIONS</a:t>
            </a:r>
          </a:p>
          <a:p>
            <a:pPr marL="285750" indent="-285750">
              <a:buFont typeface="Arial" panose="020B0604020202020204" pitchFamily="34" charset="0"/>
              <a:buChar char="•"/>
            </a:pPr>
            <a:r>
              <a:rPr lang="en-CA" sz="2800" dirty="0"/>
              <a:t>Poorly designed survey leads to measurement error i.e.</a:t>
            </a:r>
          </a:p>
          <a:p>
            <a:pPr marL="742950" lvl="1" indent="-285750">
              <a:buFont typeface="Arial" panose="020B0604020202020204" pitchFamily="34" charset="0"/>
              <a:buChar char="•"/>
            </a:pPr>
            <a:r>
              <a:rPr lang="en-CA" sz="2800" dirty="0"/>
              <a:t>Does not capture what is intended</a:t>
            </a:r>
          </a:p>
        </p:txBody>
      </p:sp>
      <p:sp>
        <p:nvSpPr>
          <p:cNvPr id="6" name="Chevron 5"/>
          <p:cNvSpPr/>
          <p:nvPr/>
        </p:nvSpPr>
        <p:spPr>
          <a:xfrm rot="2485161">
            <a:off x="4075537" y="3687627"/>
            <a:ext cx="655125" cy="623277"/>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4" name="Chevron 13"/>
          <p:cNvSpPr/>
          <p:nvPr/>
        </p:nvSpPr>
        <p:spPr>
          <a:xfrm rot="19441717">
            <a:off x="6345899" y="3552791"/>
            <a:ext cx="692125" cy="691827"/>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pic>
        <p:nvPicPr>
          <p:cNvPr id="15" name="Picture 14" descr="File:Zeichen trissturis error101.png - Wikimedia Commons"/>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9780316" y="1230069"/>
            <a:ext cx="1235671" cy="1029726"/>
          </a:xfrm>
          <a:prstGeom prst="rect">
            <a:avLst/>
          </a:prstGeom>
        </p:spPr>
      </p:pic>
    </p:spTree>
    <p:custDataLst>
      <p:tags r:id="rId1"/>
    </p:custDataLst>
    <p:extLst>
      <p:ext uri="{BB962C8B-B14F-4D97-AF65-F5344CB8AC3E}">
        <p14:creationId xmlns:p14="http://schemas.microsoft.com/office/powerpoint/2010/main" val="1125160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396875" y="99771"/>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Survey Terminology</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814388" y="1207894"/>
            <a:ext cx="10344150" cy="830997"/>
          </a:xfrm>
          <a:prstGeom prst="rect">
            <a:avLst/>
          </a:prstGeom>
          <a:noFill/>
        </p:spPr>
        <p:txBody>
          <a:bodyPr wrap="square" rtlCol="0">
            <a:spAutoFit/>
          </a:bodyPr>
          <a:lstStyle/>
          <a:p>
            <a:r>
              <a:rPr lang="en-CA" sz="2400" b="1" dirty="0"/>
              <a:t>Construct = A hypothesized concept, model, idea or theory that is believed to exist but cannot be directly observed</a:t>
            </a:r>
          </a:p>
        </p:txBody>
      </p:sp>
      <p:pic>
        <p:nvPicPr>
          <p:cNvPr id="5" name="Picture 4"/>
          <p:cNvPicPr>
            <a:picLocks noChangeAspect="1"/>
          </p:cNvPicPr>
          <p:nvPr/>
        </p:nvPicPr>
        <p:blipFill rotWithShape="1">
          <a:blip r:embed="rId5"/>
          <a:srcRect l="26433" t="18375" r="18568" b="30345"/>
          <a:stretch/>
        </p:blipFill>
        <p:spPr>
          <a:xfrm>
            <a:off x="2267712" y="2110316"/>
            <a:ext cx="7156704" cy="4170398"/>
          </a:xfrm>
          <a:prstGeom prst="rect">
            <a:avLst/>
          </a:prstGeom>
        </p:spPr>
      </p:pic>
    </p:spTree>
    <p:custDataLst>
      <p:tags r:id="rId1"/>
    </p:custDataLst>
    <p:extLst>
      <p:ext uri="{BB962C8B-B14F-4D97-AF65-F5344CB8AC3E}">
        <p14:creationId xmlns:p14="http://schemas.microsoft.com/office/powerpoint/2010/main" val="68611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396875" y="165696"/>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Survey Design and Use</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801813" y="1323211"/>
            <a:ext cx="9916985" cy="4524315"/>
          </a:xfrm>
          <a:prstGeom prst="rect">
            <a:avLst/>
          </a:prstGeom>
          <a:noFill/>
        </p:spPr>
        <p:txBody>
          <a:bodyPr wrap="square" rtlCol="0">
            <a:spAutoFit/>
          </a:bodyPr>
          <a:lstStyle/>
          <a:p>
            <a:pPr marL="285750" indent="-285750">
              <a:buFont typeface="Arial" panose="020B0604020202020204" pitchFamily="34" charset="0"/>
              <a:buChar char="•"/>
            </a:pPr>
            <a:r>
              <a:rPr lang="en-CA" sz="3200" dirty="0"/>
              <a:t>Is a survey an appropriate tool?</a:t>
            </a:r>
          </a:p>
          <a:p>
            <a:pPr marL="285750" indent="-285750">
              <a:buFont typeface="Arial" panose="020B0604020202020204" pitchFamily="34" charset="0"/>
              <a:buChar char="•"/>
            </a:pPr>
            <a:r>
              <a:rPr lang="en-CA" sz="3200" dirty="0"/>
              <a:t>How have others addressed this construct in the past?</a:t>
            </a:r>
          </a:p>
          <a:p>
            <a:pPr marL="285750" indent="-285750">
              <a:buFont typeface="Arial" panose="020B0604020202020204" pitchFamily="34" charset="0"/>
              <a:buChar char="•"/>
            </a:pPr>
            <a:r>
              <a:rPr lang="en-CA" sz="3200" dirty="0"/>
              <a:t>How to develop survey items?</a:t>
            </a:r>
          </a:p>
          <a:p>
            <a:pPr marL="285750" indent="-285750">
              <a:buFont typeface="Arial" panose="020B0604020202020204" pitchFamily="34" charset="0"/>
              <a:buChar char="•"/>
            </a:pPr>
            <a:r>
              <a:rPr lang="en-CA" sz="3200" dirty="0"/>
              <a:t>Are survey items clearly written and relevant to the construct of interest?</a:t>
            </a:r>
          </a:p>
          <a:p>
            <a:pPr marL="285750" indent="-285750">
              <a:buFont typeface="Arial" panose="020B0604020202020204" pitchFamily="34" charset="0"/>
              <a:buChar char="•"/>
            </a:pPr>
            <a:r>
              <a:rPr lang="en-CA" sz="3200" dirty="0"/>
              <a:t>Will respondents interpret items in the manner intended?</a:t>
            </a:r>
          </a:p>
          <a:p>
            <a:pPr marL="285750" indent="-285750">
              <a:buFont typeface="Arial" panose="020B0604020202020204" pitchFamily="34" charset="0"/>
              <a:buChar char="•"/>
            </a:pPr>
            <a:r>
              <a:rPr lang="en-CA" sz="3200" dirty="0"/>
              <a:t>Are the scores obtained reliable and do they relate to other measures as hypothesized?</a:t>
            </a:r>
          </a:p>
        </p:txBody>
      </p:sp>
      <p:sp>
        <p:nvSpPr>
          <p:cNvPr id="3" name="Rectangle 2"/>
          <p:cNvSpPr/>
          <p:nvPr/>
        </p:nvSpPr>
        <p:spPr>
          <a:xfrm>
            <a:off x="4047067" y="6234342"/>
            <a:ext cx="8144933" cy="517065"/>
          </a:xfrm>
          <a:prstGeom prst="rect">
            <a:avLst/>
          </a:prstGeom>
        </p:spPr>
        <p:txBody>
          <a:bodyPr wrap="square">
            <a:spAutoFit/>
          </a:bodyPr>
          <a:lstStyle/>
          <a:p>
            <a:pPr lvl="0">
              <a:lnSpc>
                <a:spcPct val="115000"/>
              </a:lnSpc>
              <a:spcAft>
                <a:spcPts val="0"/>
              </a:spcAft>
            </a:pPr>
            <a:r>
              <a:rPr lang="en-US"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Rickards G et al. You can’t fix by analysis what you’ve spoiled by design: Developing survey instruments and collecting validity evidence. J Grad Med </a:t>
            </a:r>
            <a:r>
              <a:rPr lang="en-US" sz="12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Educ</a:t>
            </a:r>
            <a:r>
              <a:rPr lang="en-US"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 2012;4:407-10.</a:t>
            </a:r>
            <a:endParaRPr lang="en-CA" sz="1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23188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396875" y="99771"/>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dirty="0">
                <a:ln w="0"/>
                <a:effectLst>
                  <a:outerShdw blurRad="38100" dist="19050" dir="2700000" algn="tl" rotWithShape="0">
                    <a:schemeClr val="dk1">
                      <a:alpha val="40000"/>
                    </a:schemeClr>
                  </a:outerShdw>
                </a:effectLst>
                <a:latin typeface="+mn-lt"/>
              </a:rPr>
              <a:t>Item Generation</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2" name="TextBox 1"/>
          <p:cNvSpPr txBox="1"/>
          <p:nvPr/>
        </p:nvSpPr>
        <p:spPr>
          <a:xfrm>
            <a:off x="636262" y="1548705"/>
            <a:ext cx="11002025" cy="4031873"/>
          </a:xfrm>
          <a:prstGeom prst="rect">
            <a:avLst/>
          </a:prstGeom>
          <a:noFill/>
        </p:spPr>
        <p:txBody>
          <a:bodyPr wrap="square" rtlCol="0">
            <a:spAutoFit/>
          </a:bodyPr>
          <a:lstStyle/>
          <a:p>
            <a:pPr marL="514350" indent="-514350">
              <a:buFont typeface="+mj-lt"/>
              <a:buAutoNum type="arabicPeriod"/>
            </a:pPr>
            <a:r>
              <a:rPr lang="en-CA" sz="3200" b="1" dirty="0"/>
              <a:t>Literature Review</a:t>
            </a:r>
          </a:p>
          <a:p>
            <a:pPr marL="971550" lvl="1" indent="-514350">
              <a:buFont typeface="+mj-lt"/>
              <a:buAutoNum type="alphaLcParenR"/>
            </a:pPr>
            <a:r>
              <a:rPr lang="en-CA" sz="3200" dirty="0"/>
              <a:t>Identify existing survey measures</a:t>
            </a:r>
          </a:p>
          <a:p>
            <a:pPr marL="971550" lvl="1" indent="-514350">
              <a:buFont typeface="+mj-lt"/>
              <a:buAutoNum type="alphaLcParenR"/>
            </a:pPr>
            <a:r>
              <a:rPr lang="en-CA" sz="3200" dirty="0"/>
              <a:t>If a new survey measure needed, to define the construct from previous research- how is it the same or different from other constructs? (e.g. depression versus anxiety)</a:t>
            </a:r>
          </a:p>
          <a:p>
            <a:pPr marL="514350" indent="-514350">
              <a:buFont typeface="+mj-lt"/>
              <a:buAutoNum type="arabicPeriod"/>
            </a:pPr>
            <a:r>
              <a:rPr lang="en-CA" sz="3200" b="1" dirty="0"/>
              <a:t>Interviews or focus groups</a:t>
            </a:r>
          </a:p>
          <a:p>
            <a:pPr marL="971550" lvl="1" indent="-514350">
              <a:buFont typeface="+mj-lt"/>
              <a:buAutoNum type="alphaLcParenR"/>
            </a:pPr>
            <a:r>
              <a:rPr lang="en-CA" sz="3200" dirty="0"/>
              <a:t>People who represent population of interest</a:t>
            </a:r>
          </a:p>
          <a:p>
            <a:pPr marL="971550" lvl="1" indent="-514350">
              <a:buFont typeface="+mj-lt"/>
              <a:buAutoNum type="alphaLcParenR"/>
            </a:pPr>
            <a:r>
              <a:rPr lang="en-CA" sz="3200" dirty="0"/>
              <a:t>Experts on the topic</a:t>
            </a:r>
          </a:p>
        </p:txBody>
      </p:sp>
    </p:spTree>
    <p:custDataLst>
      <p:tags r:id="rId1"/>
    </p:custDataLst>
    <p:extLst>
      <p:ext uri="{BB962C8B-B14F-4D97-AF65-F5344CB8AC3E}">
        <p14:creationId xmlns:p14="http://schemas.microsoft.com/office/powerpoint/2010/main" val="2559991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4" name="Picture 8"/>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39713" y="6267450"/>
            <a:ext cx="1679575" cy="450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 name="Title 1"/>
          <p:cNvSpPr txBox="1">
            <a:spLocks/>
          </p:cNvSpPr>
          <p:nvPr/>
        </p:nvSpPr>
        <p:spPr bwMode="auto">
          <a:xfrm>
            <a:off x="150812" y="113502"/>
            <a:ext cx="11795125" cy="796925"/>
          </a:xfrm>
          <a:prstGeom prst="rect">
            <a:avLst/>
          </a:prstGeom>
          <a:ln>
            <a:solidFill>
              <a:schemeClr val="bg1"/>
            </a:solid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dk1"/>
          </a:lnRef>
          <a:fillRef idx="1">
            <a:schemeClr val="lt1"/>
          </a:fillRef>
          <a:effectRef idx="0">
            <a:schemeClr val="dk1"/>
          </a:effectRef>
          <a:fontRef idx="minor">
            <a:schemeClr val="dk1"/>
          </a:fontRef>
        </p:style>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defRPr/>
            </a:pPr>
            <a:r>
              <a:rPr lang="en-US" sz="3600" dirty="0">
                <a:ln w="0"/>
                <a:effectLst>
                  <a:outerShdw blurRad="38100" dist="19050" dir="2700000" algn="tl" rotWithShape="0">
                    <a:schemeClr val="dk1">
                      <a:alpha val="40000"/>
                    </a:schemeClr>
                  </a:outerShdw>
                </a:effectLst>
              </a:rPr>
              <a:t>Item Generation Cont’d</a:t>
            </a:r>
          </a:p>
        </p:txBody>
      </p:sp>
      <p:sp>
        <p:nvSpPr>
          <p:cNvPr id="12" name="Title 1"/>
          <p:cNvSpPr txBox="1">
            <a:spLocks/>
          </p:cNvSpPr>
          <p:nvPr/>
        </p:nvSpPr>
        <p:spPr>
          <a:xfrm>
            <a:off x="239713" y="1177925"/>
            <a:ext cx="11795125" cy="4814888"/>
          </a:xfrm>
          <a:prstGeom prst="rect">
            <a:avLst/>
          </a:prstGeom>
          <a:effectLst/>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lnSpc>
                <a:spcPct val="100000"/>
              </a:lnSpc>
              <a:spcAft>
                <a:spcPts val="0"/>
              </a:spcAft>
              <a:defRPr/>
            </a:pPr>
            <a:endParaRPr lang="en-US" sz="3200" dirty="0">
              <a:latin typeface="+mn-lt"/>
            </a:endParaRPr>
          </a:p>
        </p:txBody>
      </p:sp>
      <p:sp>
        <p:nvSpPr>
          <p:cNvPr id="7" name="TextBox 6"/>
          <p:cNvSpPr txBox="1"/>
          <p:nvPr/>
        </p:nvSpPr>
        <p:spPr>
          <a:xfrm>
            <a:off x="1408669" y="1818000"/>
            <a:ext cx="8736228" cy="3046988"/>
          </a:xfrm>
          <a:prstGeom prst="rect">
            <a:avLst/>
          </a:prstGeom>
          <a:noFill/>
        </p:spPr>
        <p:txBody>
          <a:bodyPr wrap="square" rtlCol="0">
            <a:spAutoFit/>
          </a:bodyPr>
          <a:lstStyle/>
          <a:p>
            <a:r>
              <a:rPr lang="en-CA" sz="3200" b="1" dirty="0"/>
              <a:t>Write out the items (i.e. questions)</a:t>
            </a:r>
          </a:p>
          <a:p>
            <a:pPr marL="914400" lvl="1" indent="-457200">
              <a:buFont typeface="Arial" panose="020B0604020202020204" pitchFamily="34" charset="0"/>
              <a:buChar char="•"/>
            </a:pPr>
            <a:r>
              <a:rPr lang="en-CA" sz="3200" dirty="0"/>
              <a:t>Accurately reflect the construct</a:t>
            </a:r>
          </a:p>
          <a:p>
            <a:pPr marL="914400" lvl="1" indent="-457200">
              <a:buFont typeface="Arial" panose="020B0604020202020204" pitchFamily="34" charset="0"/>
              <a:buChar char="•"/>
            </a:pPr>
            <a:r>
              <a:rPr lang="en-CA" sz="3200" dirty="0"/>
              <a:t>Use language of respondents</a:t>
            </a:r>
          </a:p>
          <a:p>
            <a:pPr marL="914400" lvl="1" indent="-457200">
              <a:buFont typeface="Arial" panose="020B0604020202020204" pitchFamily="34" charset="0"/>
              <a:buChar char="•"/>
            </a:pPr>
            <a:r>
              <a:rPr lang="en-CA" sz="3200" dirty="0"/>
              <a:t>Start with more items and reduce</a:t>
            </a:r>
          </a:p>
          <a:p>
            <a:pPr marL="914400" lvl="1" indent="-457200">
              <a:buFont typeface="Arial" panose="020B0604020202020204" pitchFamily="34" charset="0"/>
              <a:buChar char="•"/>
            </a:pPr>
            <a:r>
              <a:rPr lang="en-CA" sz="3200" dirty="0"/>
              <a:t>‘rule of thumb’- 25 questions to address a research question, approx. 5 per domain</a:t>
            </a:r>
          </a:p>
        </p:txBody>
      </p:sp>
    </p:spTree>
    <p:custDataLst>
      <p:tags r:id="rId1"/>
    </p:custDataLst>
    <p:extLst>
      <p:ext uri="{BB962C8B-B14F-4D97-AF65-F5344CB8AC3E}">
        <p14:creationId xmlns:p14="http://schemas.microsoft.com/office/powerpoint/2010/main" val="2271237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y_fam_med">
  <a:themeElements>
    <a:clrScheme name="McMaster">
      <a:dk1>
        <a:srgbClr val="212427"/>
      </a:dk1>
      <a:lt1>
        <a:srgbClr val="FFFFFF"/>
      </a:lt1>
      <a:dk2>
        <a:srgbClr val="5E6971"/>
      </a:dk2>
      <a:lt2>
        <a:srgbClr val="FFFFFF"/>
      </a:lt2>
      <a:accent1>
        <a:srgbClr val="7A003C"/>
      </a:accent1>
      <a:accent2>
        <a:srgbClr val="FFBC3C"/>
      </a:accent2>
      <a:accent3>
        <a:srgbClr val="CED64B"/>
      </a:accent3>
      <a:accent4>
        <a:srgbClr val="FED100"/>
      </a:accent4>
      <a:accent5>
        <a:srgbClr val="6FD3E3"/>
      </a:accent5>
      <a:accent6>
        <a:srgbClr val="A71930"/>
      </a:accent6>
      <a:hlink>
        <a:srgbClr val="691A41"/>
      </a:hlink>
      <a:folHlink>
        <a:srgbClr val="691A41"/>
      </a:folHlink>
    </a:clrScheme>
    <a:fontScheme name="McMaster - Arial Alternativ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3F5571D670E8D4AA25ECFBB7B20D68E" ma:contentTypeVersion="9" ma:contentTypeDescription="Create a new document." ma:contentTypeScope="" ma:versionID="74265cb7cee4012d4a9e533d83f14fba">
  <xsd:schema xmlns:xsd="http://www.w3.org/2001/XMLSchema" xmlns:xs="http://www.w3.org/2001/XMLSchema" xmlns:p="http://schemas.microsoft.com/office/2006/metadata/properties" xmlns:ns2="574619d1-cddf-4f45-bbba-ad1f4ebe7d65" targetNamespace="http://schemas.microsoft.com/office/2006/metadata/properties" ma:root="true" ma:fieldsID="a0068e4c980708aedb9fe9273614b5b8" ns2:_="">
    <xsd:import namespace="574619d1-cddf-4f45-bbba-ad1f4ebe7d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619d1-cddf-4f45-bbba-ad1f4ebe7d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C229D3-8FB9-44A5-984E-DB3CA02270A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F81A128-A275-43BE-8890-E2C4C1096DE6}">
  <ds:schemaRefs>
    <ds:schemaRef ds:uri="http://schemas.microsoft.com/sharepoint/v3/contenttype/forms"/>
  </ds:schemaRefs>
</ds:datastoreItem>
</file>

<file path=customXml/itemProps3.xml><?xml version="1.0" encoding="utf-8"?>
<ds:datastoreItem xmlns:ds="http://schemas.openxmlformats.org/officeDocument/2006/customXml" ds:itemID="{C9792198-77C4-4EEC-83BE-734B1FB3E5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4619d1-cddf-4f45-bbba-ad1f4ebe7d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614</TotalTime>
  <Words>4086</Words>
  <Application>Microsoft Office PowerPoint</Application>
  <PresentationFormat>Widescreen</PresentationFormat>
  <Paragraphs>252</Paragraphs>
  <Slides>19</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Arial Narrow</vt:lpstr>
      <vt:lpstr>Calibri</vt:lpstr>
      <vt:lpstr>My_fam_med</vt:lpstr>
      <vt:lpstr>Planning the evaluation – Part 4 designing and administering surveys</vt:lpstr>
      <vt:lpstr>Review: Main Components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Sean Meister</dc:creator>
  <cp:lastModifiedBy>Arora, Neha</cp:lastModifiedBy>
  <cp:revision>69</cp:revision>
  <dcterms:created xsi:type="dcterms:W3CDTF">2014-04-10T17:12:44Z</dcterms:created>
  <dcterms:modified xsi:type="dcterms:W3CDTF">2021-11-01T19:43:06Z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0x01010063F5571D670E8D4AA25ECFBB7B20D68E</vt:lpwstr>
  </property>
  <property fmtid="{D5CDD505-2E9C-101B-9397-08002B2CF9AE}" pid="3" name="Order">
    <vt:r8>202400</vt:r8>
  </property>
</Properties>
</file>